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0"/>
  </p:notesMasterIdLst>
  <p:sldIdLst>
    <p:sldId id="448" r:id="rId2"/>
    <p:sldId id="450" r:id="rId3"/>
    <p:sldId id="490" r:id="rId4"/>
    <p:sldId id="491" r:id="rId5"/>
    <p:sldId id="492" r:id="rId6"/>
    <p:sldId id="484" r:id="rId7"/>
    <p:sldId id="493" r:id="rId8"/>
    <p:sldId id="488" r:id="rId9"/>
    <p:sldId id="538" r:id="rId10"/>
    <p:sldId id="539" r:id="rId11"/>
    <p:sldId id="540" r:id="rId12"/>
    <p:sldId id="542" r:id="rId13"/>
    <p:sldId id="541" r:id="rId14"/>
    <p:sldId id="494" r:id="rId15"/>
    <p:sldId id="495" r:id="rId16"/>
    <p:sldId id="530" r:id="rId17"/>
    <p:sldId id="531" r:id="rId18"/>
    <p:sldId id="532" r:id="rId19"/>
    <p:sldId id="499" r:id="rId20"/>
    <p:sldId id="500" r:id="rId21"/>
    <p:sldId id="533" r:id="rId22"/>
    <p:sldId id="518" r:id="rId23"/>
    <p:sldId id="534" r:id="rId24"/>
    <p:sldId id="535" r:id="rId25"/>
    <p:sldId id="501" r:id="rId26"/>
    <p:sldId id="486" r:id="rId27"/>
    <p:sldId id="543" r:id="rId28"/>
    <p:sldId id="550" r:id="rId29"/>
    <p:sldId id="544" r:id="rId30"/>
    <p:sldId id="545" r:id="rId31"/>
    <p:sldId id="546" r:id="rId32"/>
    <p:sldId id="547" r:id="rId33"/>
    <p:sldId id="548" r:id="rId34"/>
    <p:sldId id="517" r:id="rId35"/>
    <p:sldId id="523" r:id="rId36"/>
    <p:sldId id="525" r:id="rId37"/>
    <p:sldId id="526" r:id="rId38"/>
    <p:sldId id="53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9114E5-5D29-4BE5-AC83-7B6637D31193}">
          <p14:sldIdLst>
            <p14:sldId id="448"/>
            <p14:sldId id="450"/>
            <p14:sldId id="490"/>
            <p14:sldId id="491"/>
            <p14:sldId id="492"/>
            <p14:sldId id="484"/>
            <p14:sldId id="493"/>
            <p14:sldId id="488"/>
            <p14:sldId id="538"/>
            <p14:sldId id="539"/>
            <p14:sldId id="540"/>
            <p14:sldId id="542"/>
            <p14:sldId id="541"/>
            <p14:sldId id="494"/>
            <p14:sldId id="495"/>
            <p14:sldId id="530"/>
            <p14:sldId id="531"/>
            <p14:sldId id="532"/>
            <p14:sldId id="499"/>
            <p14:sldId id="500"/>
            <p14:sldId id="533"/>
            <p14:sldId id="518"/>
            <p14:sldId id="534"/>
            <p14:sldId id="535"/>
            <p14:sldId id="501"/>
            <p14:sldId id="486"/>
            <p14:sldId id="543"/>
            <p14:sldId id="550"/>
            <p14:sldId id="544"/>
            <p14:sldId id="545"/>
            <p14:sldId id="546"/>
            <p14:sldId id="547"/>
            <p14:sldId id="548"/>
            <p14:sldId id="517"/>
            <p14:sldId id="523"/>
            <p14:sldId id="525"/>
            <p14:sldId id="526"/>
            <p14:sldId id="5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662" autoAdjust="0"/>
  </p:normalViewPr>
  <p:slideViewPr>
    <p:cSldViewPr>
      <p:cViewPr varScale="1">
        <p:scale>
          <a:sx n="68" d="100"/>
          <a:sy n="68" d="100"/>
        </p:scale>
        <p:origin x="1344" y="60"/>
      </p:cViewPr>
      <p:guideLst>
        <p:guide orient="horz" pos="2160"/>
        <p:guide pos="2880"/>
      </p:guideLst>
    </p:cSldViewPr>
  </p:slideViewPr>
  <p:outlineViewPr>
    <p:cViewPr>
      <p:scale>
        <a:sx n="33" d="100"/>
        <a:sy n="33" d="100"/>
      </p:scale>
      <p:origin x="0" y="7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08/11/2017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
        <p:nvSpPr>
          <p:cNvPr id="7"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witter.com/jack/status/2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facebook.com/twitt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مواقع التواصل الاجتماعي</a:t>
            </a:r>
            <a:br>
              <a:rPr lang="en-US" dirty="0"/>
            </a:br>
            <a:r>
              <a:rPr lang="en-US" dirty="0"/>
              <a:t>0731101</a:t>
            </a:r>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lstStyle/>
          <a:p>
            <a:r>
              <a:rPr lang="ar-JO" dirty="0"/>
              <a:t>تويتر</a:t>
            </a:r>
            <a:r>
              <a:rPr lang="en-US" dirty="0"/>
              <a:t>Twitter </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p:cNvPicPr>
          <p:nvPr/>
        </p:nvPicPr>
        <p:blipFill>
          <a:blip r:embed="rId3" cstate="print"/>
          <a:srcRect/>
          <a:stretch>
            <a:fillRect/>
          </a:stretch>
        </p:blipFill>
        <p:spPr bwMode="auto">
          <a:xfrm>
            <a:off x="228600" y="4953000"/>
            <a:ext cx="1776390" cy="1752600"/>
          </a:xfrm>
          <a:prstGeom prst="rect">
            <a:avLst/>
          </a:prstGeom>
          <a:noFill/>
          <a:ln w="9525">
            <a:noFill/>
            <a:miter lim="800000"/>
            <a:headEnd/>
            <a:tailEnd/>
          </a:ln>
        </p:spPr>
      </p:pic>
      <p:sp>
        <p:nvSpPr>
          <p:cNvPr id="10" name="Text Placeholder 2">
            <a:extLst>
              <a:ext uri="{FF2B5EF4-FFF2-40B4-BE49-F238E27FC236}">
                <a16:creationId xmlns:a16="http://schemas.microsoft.com/office/drawing/2014/main" id="{340D9019-434F-4C02-A207-2481A3ED0755}"/>
              </a:ext>
            </a:extLst>
          </p:cNvPr>
          <p:cNvSpPr txBox="1">
            <a:spLocks/>
          </p:cNvSpPr>
          <p:nvPr/>
        </p:nvSpPr>
        <p:spPr>
          <a:xfrm>
            <a:off x="5867400" y="0"/>
            <a:ext cx="3124200" cy="457200"/>
          </a:xfrm>
          <a:prstGeom prst="rect">
            <a:avLst/>
          </a:prstGeom>
          <a:solidFill>
            <a:schemeClr val="tx2"/>
          </a:solidFill>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1600" b="1" kern="1200">
                <a:solidFill>
                  <a:schemeClr val="tx1"/>
                </a:solidFill>
                <a:latin typeface="+mn-lt"/>
                <a:ea typeface="+mn-ea"/>
                <a:cs typeface="+mn-cs"/>
              </a:defRPr>
            </a:lvl1pPr>
            <a:lvl2pPr marL="457200" indent="0" algn="r" defTabSz="914400" rtl="1" eaLnBrk="1" latinLnBrk="0" hangingPunct="1">
              <a:spcBef>
                <a:spcPct val="20000"/>
              </a:spcBef>
              <a:buClr>
                <a:schemeClr val="tx2"/>
              </a:buClr>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Clr>
                <a:schemeClr val="tx2"/>
              </a:buClr>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Clr>
                <a:schemeClr val="tx2"/>
              </a:buClr>
              <a:buFont typeface="Arial" pitchFamily="34" charset="0"/>
              <a:buNone/>
              <a:defRPr sz="900" kern="1200" baseline="0">
                <a:solidFill>
                  <a:schemeClr val="tx1"/>
                </a:solidFill>
                <a:latin typeface="+mn-lt"/>
                <a:ea typeface="+mn-ea"/>
                <a:cs typeface="+mn-cs"/>
              </a:defRPr>
            </a:lvl5pPr>
            <a:lvl6pPr marL="22860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9pPr>
          </a:lstStyle>
          <a:p>
            <a:r>
              <a:rPr lang="ar-JO" sz="2200" dirty="0">
                <a:solidFill>
                  <a:schemeClr val="bg1"/>
                </a:solidFill>
              </a:rPr>
              <a:t>الفصل الأول 2017 / 2018 </a:t>
            </a:r>
            <a:endParaRPr lang="en-US" sz="2200" dirty="0">
              <a:solidFill>
                <a:schemeClr val="bg1"/>
              </a:solidFill>
            </a:endParaRPr>
          </a:p>
        </p:txBody>
      </p:sp>
    </p:spTree>
    <p:extLst>
      <p:ext uri="{BB962C8B-B14F-4D97-AF65-F5344CB8AC3E}">
        <p14:creationId xmlns:p14="http://schemas.microsoft.com/office/powerpoint/2010/main" val="256723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التغريد </a:t>
            </a:r>
            <a:r>
              <a:rPr lang="en-US" dirty="0"/>
              <a:t>Tweet</a:t>
            </a:r>
            <a:br>
              <a:rPr lang="ar-JO" dirty="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EG" dirty="0"/>
              <a:t>لنشر تغريدة: </a:t>
            </a:r>
            <a:endParaRPr lang="ar-JO" dirty="0"/>
          </a:p>
          <a:p>
            <a:pPr marL="914400" lvl="1" indent="-457200">
              <a:buFont typeface="+mj-lt"/>
              <a:buAutoNum type="arabicPeriod"/>
            </a:pPr>
            <a:r>
              <a:rPr lang="ar-EG" dirty="0"/>
              <a:t>اكتب تغريدتك في المربع الموجود أعلى </a:t>
            </a:r>
            <a:r>
              <a:rPr lang="ar-JO" dirty="0"/>
              <a:t>الصفحة </a:t>
            </a:r>
            <a:r>
              <a:rPr lang="ar-EG" dirty="0"/>
              <a:t>الرئيسية</a:t>
            </a:r>
            <a:r>
              <a:rPr lang="ar-JO" dirty="0"/>
              <a:t> </a:t>
            </a:r>
            <a:r>
              <a:rPr lang="en-US" dirty="0"/>
              <a:t>Home </a:t>
            </a:r>
            <a:r>
              <a:rPr lang="ar-EG" dirty="0"/>
              <a:t> أو اضغط على زر التغريد الموجود في شريط التنقل العلوي</a:t>
            </a:r>
            <a:r>
              <a:rPr lang="ar-JO" dirty="0"/>
              <a:t> </a:t>
            </a:r>
            <a:r>
              <a:rPr lang="en-US" dirty="0"/>
              <a:t>top navigation bar</a:t>
            </a:r>
            <a:r>
              <a:rPr lang="ar-EG" dirty="0"/>
              <a:t>.</a:t>
            </a:r>
          </a:p>
          <a:p>
            <a:pPr marL="914400" lvl="1" indent="-457200">
              <a:buFont typeface="+mj-lt"/>
              <a:buAutoNum type="arabicPeriod"/>
            </a:pPr>
            <a:r>
              <a:rPr lang="ar-EG" dirty="0"/>
              <a:t>تأكد من أن </a:t>
            </a:r>
            <a:r>
              <a:rPr lang="ar-JO" dirty="0"/>
              <a:t>نغريدتك لا تتجاوز</a:t>
            </a:r>
            <a:r>
              <a:rPr lang="ar-EG" dirty="0"/>
              <a:t> </a:t>
            </a:r>
            <a:r>
              <a:rPr lang="ar-JO" dirty="0"/>
              <a:t>280</a:t>
            </a:r>
            <a:r>
              <a:rPr lang="ar-EG" dirty="0"/>
              <a:t> حرفًا.</a:t>
            </a:r>
          </a:p>
          <a:p>
            <a:pPr marL="914400" lvl="1" indent="-457200">
              <a:buFont typeface="+mj-lt"/>
              <a:buAutoNum type="arabicPeriod"/>
            </a:pPr>
            <a:r>
              <a:rPr lang="ar-EG" dirty="0"/>
              <a:t>اضغط على زر التغريد </a:t>
            </a:r>
            <a:r>
              <a:rPr lang="en-US" dirty="0"/>
              <a:t>Tweet</a:t>
            </a:r>
            <a:r>
              <a:rPr lang="ar-JO" dirty="0"/>
              <a:t> ل</a:t>
            </a:r>
            <a:r>
              <a:rPr lang="ar-EG" dirty="0"/>
              <a:t>نشر التغريدة على ملفك الشخصيّ.</a:t>
            </a:r>
          </a:p>
          <a:p>
            <a:pPr marL="914400" lvl="1" indent="-457200">
              <a:buFont typeface="+mj-lt"/>
              <a:buAutoNum type="arabicPeriod"/>
            </a:pPr>
            <a:r>
              <a:rPr lang="ar-JO" dirty="0"/>
              <a:t>ع</a:t>
            </a:r>
            <a:r>
              <a:rPr lang="ar-EG" dirty="0"/>
              <a:t>لى الفور ستظهر تغريدتك على صفحتك الرئيسية</a:t>
            </a:r>
            <a:r>
              <a:rPr lang="ar-JO" dirty="0"/>
              <a:t> </a:t>
            </a:r>
            <a:r>
              <a:rPr lang="en-US" dirty="0"/>
              <a:t>Home</a:t>
            </a:r>
            <a:r>
              <a:rPr lang="ar-JO" dirty="0"/>
              <a:t> وعلى صفحتك الشخصية </a:t>
            </a:r>
            <a:r>
              <a:rPr lang="en-US" dirty="0"/>
              <a:t>Profile</a:t>
            </a:r>
            <a:r>
              <a:rPr lang="ar-EG" dirty="0"/>
              <a:t>.</a:t>
            </a:r>
            <a:endParaRPr lang="en-US"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a:p>
        </p:txBody>
      </p:sp>
    </p:spTree>
    <p:extLst>
      <p:ext uri="{BB962C8B-B14F-4D97-AF65-F5344CB8AC3E}">
        <p14:creationId xmlns:p14="http://schemas.microsoft.com/office/powerpoint/2010/main" val="371972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2800" dirty="0">
                <a:latin typeface="Arial" pitchFamily="34" charset="0"/>
                <a:cs typeface="Arial" pitchFamily="34" charset="0"/>
              </a:rPr>
              <a:t>الرد على تغريدة</a:t>
            </a:r>
            <a:br>
              <a:rPr lang="ar-JO" sz="2800" dirty="0">
                <a:latin typeface="Arial" pitchFamily="34" charset="0"/>
                <a:cs typeface="Arial" pitchFamily="34" charset="0"/>
              </a:rPr>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b="0" dirty="0"/>
              <a:t>قد ترغب بالرد على تغريدة لاحد اصدقائك لمناقشتها معا. يمكنك الرد من خلال الضغط على زر الرد </a:t>
            </a:r>
            <a:r>
              <a:rPr lang="en-US" b="0" dirty="0"/>
              <a:t>reply</a:t>
            </a:r>
            <a:r>
              <a:rPr lang="ar-JO" b="0" dirty="0"/>
              <a:t> اسفل التغريدة وستظهر اشارة </a:t>
            </a:r>
            <a:r>
              <a:rPr lang="en-US" b="0" dirty="0"/>
              <a:t> @ </a:t>
            </a:r>
            <a:r>
              <a:rPr lang="ar-JO" b="0" dirty="0"/>
              <a:t> واسم صاحب التغريدة ليتم تنبيهه بأنك تم الرد على تغريدته وسيظهر عند جميع المتابعين ذلك.</a:t>
            </a: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pic>
        <p:nvPicPr>
          <p:cNvPr id="6" name="Picture 5">
            <a:extLst>
              <a:ext uri="{FF2B5EF4-FFF2-40B4-BE49-F238E27FC236}">
                <a16:creationId xmlns:a16="http://schemas.microsoft.com/office/drawing/2014/main" id="{C958AE23-0838-471A-9E51-3B73811E6199}"/>
              </a:ext>
            </a:extLst>
          </p:cNvPr>
          <p:cNvPicPr>
            <a:picLocks noChangeAspect="1"/>
          </p:cNvPicPr>
          <p:nvPr/>
        </p:nvPicPr>
        <p:blipFill>
          <a:blip r:embed="rId2"/>
          <a:stretch>
            <a:fillRect/>
          </a:stretch>
        </p:blipFill>
        <p:spPr>
          <a:xfrm>
            <a:off x="2057400" y="2790874"/>
            <a:ext cx="5638800" cy="3314700"/>
          </a:xfrm>
          <a:prstGeom prst="rect">
            <a:avLst/>
          </a:prstGeom>
        </p:spPr>
      </p:pic>
    </p:spTree>
    <p:extLst>
      <p:ext uri="{BB962C8B-B14F-4D97-AF65-F5344CB8AC3E}">
        <p14:creationId xmlns:p14="http://schemas.microsoft.com/office/powerpoint/2010/main" val="135144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2800" dirty="0">
                <a:latin typeface="Arial" pitchFamily="34" charset="0"/>
                <a:cs typeface="Arial" pitchFamily="34" charset="0"/>
              </a:rPr>
              <a:t>الرد على تغريدة</a:t>
            </a:r>
            <a:br>
              <a:rPr lang="ar-JO" sz="2800" dirty="0">
                <a:latin typeface="Arial" pitchFamily="34" charset="0"/>
                <a:cs typeface="Arial" pitchFamily="34" charset="0"/>
              </a:rPr>
            </a:br>
            <a:endParaRPr lang="en-US" dirty="0"/>
          </a:p>
        </p:txBody>
      </p:sp>
      <p:sp>
        <p:nvSpPr>
          <p:cNvPr id="3" name="Content Placeholder 2"/>
          <p:cNvSpPr>
            <a:spLocks noGrp="1"/>
          </p:cNvSpPr>
          <p:nvPr>
            <p:ph idx="1"/>
          </p:nvPr>
        </p:nvSpPr>
        <p:spPr/>
        <p:txBody>
          <a:bodyPr>
            <a:normAutofit/>
          </a:bodyPr>
          <a:lstStyle/>
          <a:p>
            <a:pPr marL="342900" lvl="0" indent="-342900">
              <a:buClr>
                <a:schemeClr val="tx2"/>
              </a:buClr>
              <a:buFont typeface="Arial" panose="020B0604020202020204" pitchFamily="34" charset="0"/>
              <a:buChar char="•"/>
            </a:pPr>
            <a:r>
              <a:rPr lang="ar-JO" b="0" dirty="0"/>
              <a:t>يمكنك رؤية الردود الموجهه اليك من خلال تبويب الإشارات </a:t>
            </a:r>
            <a:r>
              <a:rPr lang="en-US" b="0" dirty="0"/>
              <a:t>Mentions</a:t>
            </a:r>
            <a:r>
              <a:rPr lang="ar-JO" b="0" dirty="0"/>
              <a:t> في صفحة التنبيهات </a:t>
            </a:r>
            <a:r>
              <a:rPr lang="en-US" b="0" dirty="0"/>
              <a:t>Notifications</a:t>
            </a:r>
            <a:r>
              <a:rPr lang="ar-JO" b="0" dirty="0"/>
              <a:t> والذي تجد من خلاله التغريدات التي تم ذكر اسمك فيها.</a:t>
            </a:r>
            <a:endParaRPr lang="ar-JO" b="0" dirty="0">
              <a:latin typeface="Arial" pitchFamily="34" charset="0"/>
            </a:endParaRPr>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12</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07" y="2590800"/>
            <a:ext cx="7860194"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44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sz="2800" dirty="0"/>
              <a:t>الوسوم </a:t>
            </a:r>
            <a:r>
              <a:rPr lang="en-US" dirty="0"/>
              <a:t>Hashtag</a:t>
            </a:r>
            <a:r>
              <a:rPr lang="ar-JO" dirty="0"/>
              <a:t> (#)</a:t>
            </a:r>
            <a:br>
              <a:rPr lang="ar-JO" dirty="0"/>
            </a:br>
            <a:endParaRPr lang="en-US" dirty="0"/>
          </a:p>
        </p:txBody>
      </p:sp>
      <p:sp>
        <p:nvSpPr>
          <p:cNvPr id="3" name="Content Placeholder 2"/>
          <p:cNvSpPr>
            <a:spLocks noGrp="1"/>
          </p:cNvSpPr>
          <p:nvPr>
            <p:ph idx="1"/>
          </p:nvPr>
        </p:nvSpPr>
        <p:spPr/>
        <p:txBody>
          <a:bodyPr>
            <a:normAutofit fontScale="77500" lnSpcReduction="20000"/>
          </a:bodyPr>
          <a:lstStyle/>
          <a:p>
            <a:pPr marL="342900" indent="-342900">
              <a:buClr>
                <a:schemeClr val="tx2"/>
              </a:buClr>
              <a:buFont typeface="Arial" panose="020B0604020202020204" pitchFamily="34" charset="0"/>
              <a:buChar char="•"/>
            </a:pPr>
            <a:endParaRPr lang="ar-JO" sz="2400" b="0" dirty="0"/>
          </a:p>
          <a:p>
            <a:pPr marL="342900" indent="-342900">
              <a:buClr>
                <a:schemeClr val="tx2"/>
              </a:buClr>
              <a:buFont typeface="Arial" panose="020B0604020202020204" pitchFamily="34" charset="0"/>
              <a:buChar char="•"/>
            </a:pPr>
            <a:r>
              <a:rPr lang="ar-EG" sz="2400" b="0" dirty="0"/>
              <a:t>يتم استخدام الرمز # ويسمى بالوسم لوضع علامة على الكلمات المفتاحية أو الموضوعات في تغريدة معينة. يتم إنشاء الوسوم هذه بشكل طبيعي عن طريق مستخدمي تويتر كطريقة لتصنيف الرسائل.</a:t>
            </a:r>
            <a:endParaRPr lang="en-US" sz="2400" b="0" dirty="0"/>
          </a:p>
          <a:p>
            <a:pPr marL="342900" indent="-342900">
              <a:buClr>
                <a:schemeClr val="tx2"/>
              </a:buClr>
              <a:buFont typeface="Arial" panose="020B0604020202020204" pitchFamily="34" charset="0"/>
              <a:buChar char="•"/>
            </a:pPr>
            <a:r>
              <a:rPr lang="ar-EG" sz="2400" b="0" dirty="0"/>
              <a:t>يستخدم الأشخاص رمز الوسم # قبل كلمة رئيسية أو عبارة ذات صلة (بدون مسافات) في التغريدات الخاصة بهم لتصنيف تلك التغريدات ومساعدتهم على إظهار المزيد في بحث تويتر بطريقة أسهل. </a:t>
            </a:r>
          </a:p>
          <a:p>
            <a:pPr marL="342900" indent="-342900">
              <a:buClr>
                <a:schemeClr val="tx2"/>
              </a:buClr>
              <a:buFont typeface="Arial" panose="020B0604020202020204" pitchFamily="34" charset="0"/>
              <a:buChar char="•"/>
            </a:pPr>
            <a:r>
              <a:rPr lang="ar-JO" sz="2400" b="0" dirty="0"/>
              <a:t>عند </a:t>
            </a:r>
            <a:r>
              <a:rPr lang="ar-EG" sz="2400" b="0" dirty="0"/>
              <a:t>الضغط على الكلمة ذات الوسم في أي رسالة </a:t>
            </a:r>
            <a:r>
              <a:rPr lang="ar-JO" sz="2400" b="0" dirty="0"/>
              <a:t>تظهر لك </a:t>
            </a:r>
            <a:r>
              <a:rPr lang="ar-EG" sz="2400" b="0" dirty="0"/>
              <a:t>جميع رسائل التغريدات الأخرى التي تتميز بتلك الكلمة المفتاحية.</a:t>
            </a:r>
          </a:p>
          <a:p>
            <a:pPr marL="342900" indent="-342900">
              <a:buClr>
                <a:schemeClr val="tx2"/>
              </a:buClr>
              <a:buFont typeface="Arial" panose="020B0604020202020204" pitchFamily="34" charset="0"/>
              <a:buChar char="•"/>
            </a:pPr>
            <a:r>
              <a:rPr lang="ar-EG" sz="2400" b="0" dirty="0"/>
              <a:t>يمكن عمل الوسوم في أي مكان في التغريدة</a:t>
            </a:r>
            <a:r>
              <a:rPr lang="ar-JO" sz="2400" b="0" dirty="0"/>
              <a:t>:</a:t>
            </a:r>
            <a:r>
              <a:rPr lang="ar-EG" sz="2400" b="0" dirty="0"/>
              <a:t> في البداية أو المنتصف أو النهاية.</a:t>
            </a:r>
          </a:p>
          <a:p>
            <a:pPr marL="342900" indent="-342900">
              <a:buClr>
                <a:schemeClr val="tx2"/>
              </a:buClr>
              <a:buFont typeface="Arial" panose="020B0604020202020204" pitchFamily="34" charset="0"/>
              <a:buChar char="•"/>
            </a:pPr>
            <a:r>
              <a:rPr lang="ar-EG" sz="2400" b="0" dirty="0"/>
              <a:t>الكلمات ذات الوسم التي أصبحت شائعة جدًا هي غالبًا موضوعات متداوَلة.</a:t>
            </a:r>
          </a:p>
          <a:p>
            <a:pPr marL="342900" indent="-342900">
              <a:buClr>
                <a:schemeClr val="tx2"/>
              </a:buClr>
              <a:buFont typeface="Arial" panose="020B0604020202020204" pitchFamily="34" charset="0"/>
              <a:buChar char="•"/>
            </a:pPr>
            <a:r>
              <a:rPr lang="ar-EG" sz="2400" b="0" dirty="0"/>
              <a:t>على سبيل المثال: في هذه التغريدة أدناه</a:t>
            </a:r>
            <a:r>
              <a:rPr lang="ar-JO" sz="2400" b="0" dirty="0"/>
              <a:t> تم القيام </a:t>
            </a:r>
            <a:r>
              <a:rPr lang="ar-EG" sz="2400" b="0" dirty="0"/>
              <a:t>بتضمين الوسم </a:t>
            </a:r>
            <a:r>
              <a:rPr lang="en-US" sz="2400" b="0" dirty="0"/>
              <a:t>#FF</a:t>
            </a:r>
            <a:r>
              <a:rPr lang="ar-JO" sz="2400" b="0" dirty="0"/>
              <a:t>. </a:t>
            </a:r>
            <a:r>
              <a:rPr lang="ar-EG" sz="2400" b="0" dirty="0"/>
              <a:t>قام المستخدمون بإنشاء هذا </a:t>
            </a:r>
            <a:r>
              <a:rPr lang="ar-JO" sz="2400" b="0" dirty="0"/>
              <a:t>الوسم </a:t>
            </a:r>
            <a:r>
              <a:rPr lang="ar-EG" sz="2400" b="0" dirty="0"/>
              <a:t>كاختصار للتقليد الأسبوعي "متابعة يوم الجمعة" حيث ينصح المستخدمون الأشخاص الآخرين بأنه يجب متابعته على تويتر</a:t>
            </a:r>
            <a:r>
              <a:rPr lang="ar-JO" sz="2400" b="0" dirty="0"/>
              <a:t>وتظهر </a:t>
            </a:r>
            <a:r>
              <a:rPr lang="ar-EG" sz="2400" b="0" dirty="0"/>
              <a:t>يوم الجمعة من كل أسبوع.</a:t>
            </a:r>
            <a:endParaRPr lang="ar-JO" b="0" dirty="0">
              <a:latin typeface="+mj-lt"/>
            </a:endParaRPr>
          </a:p>
          <a:p>
            <a:pPr marL="342900" indent="-342900">
              <a:buClr>
                <a:schemeClr val="tx2"/>
              </a:buClr>
              <a:buFont typeface="Arial" panose="020B0604020202020204" pitchFamily="34" charset="0"/>
              <a:buChar char="•"/>
            </a:pPr>
            <a:endParaRPr lang="en-US" b="0" dirty="0">
              <a:latin typeface="+mj-lt"/>
            </a:endParaRPr>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7382"/>
            <a:ext cx="1952625" cy="174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tw19.jpg"/>
          <p:cNvPicPr>
            <a:picLocks noChangeAspect="1"/>
          </p:cNvPicPr>
          <p:nvPr/>
        </p:nvPicPr>
        <p:blipFill>
          <a:blip r:embed="rId3" cstate="print"/>
          <a:stretch>
            <a:fillRect/>
          </a:stretch>
        </p:blipFill>
        <p:spPr>
          <a:xfrm>
            <a:off x="457200" y="5829300"/>
            <a:ext cx="7162800" cy="723900"/>
          </a:xfrm>
          <a:prstGeom prst="rect">
            <a:avLst/>
          </a:prstGeom>
        </p:spPr>
      </p:pic>
    </p:spTree>
    <p:extLst>
      <p:ext uri="{BB962C8B-B14F-4D97-AF65-F5344CB8AC3E}">
        <p14:creationId xmlns:p14="http://schemas.microsoft.com/office/powerpoint/2010/main" val="343519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الصفحة الرئيسية </a:t>
            </a:r>
            <a:r>
              <a:rPr lang="en-US" sz="3200" dirty="0"/>
              <a:t>Home</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14</a:t>
            </a:fld>
            <a:endParaRPr lang="en-GB"/>
          </a:p>
        </p:txBody>
      </p:sp>
      <p:pic>
        <p:nvPicPr>
          <p:cNvPr id="5" name="Picture 4">
            <a:extLst>
              <a:ext uri="{FF2B5EF4-FFF2-40B4-BE49-F238E27FC236}">
                <a16:creationId xmlns:a16="http://schemas.microsoft.com/office/drawing/2014/main" id="{A76307F3-C2CA-4D36-B250-9D83E38B268E}"/>
              </a:ext>
            </a:extLst>
          </p:cNvPr>
          <p:cNvPicPr>
            <a:picLocks noChangeAspect="1"/>
          </p:cNvPicPr>
          <p:nvPr/>
        </p:nvPicPr>
        <p:blipFill>
          <a:blip r:embed="rId2"/>
          <a:stretch>
            <a:fillRect/>
          </a:stretch>
        </p:blipFill>
        <p:spPr>
          <a:xfrm>
            <a:off x="228600" y="1745447"/>
            <a:ext cx="7848600" cy="3769696"/>
          </a:xfrm>
          <a:prstGeom prst="rect">
            <a:avLst/>
          </a:prstGeom>
        </p:spPr>
      </p:pic>
    </p:spTree>
    <p:extLst>
      <p:ext uri="{BB962C8B-B14F-4D97-AF65-F5344CB8AC3E}">
        <p14:creationId xmlns:p14="http://schemas.microsoft.com/office/powerpoint/2010/main" val="296082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الصفحة الرئيسية </a:t>
            </a:r>
            <a:r>
              <a:rPr lang="en-US" sz="3200" dirty="0"/>
              <a:t>Home</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lnSpcReduction="10000"/>
          </a:bodyPr>
          <a:lstStyle/>
          <a:p>
            <a:pPr marL="342900" indent="-342900">
              <a:buClr>
                <a:schemeClr val="tx2"/>
              </a:buClr>
              <a:buFont typeface="Arial" panose="020B0604020202020204" pitchFamily="34" charset="0"/>
              <a:buChar char="•"/>
            </a:pPr>
            <a:r>
              <a:rPr lang="ar-JO" dirty="0"/>
              <a:t>مكونات الصفحة الرئيسية </a:t>
            </a:r>
            <a:r>
              <a:rPr lang="en-US" dirty="0"/>
              <a:t>Home</a:t>
            </a:r>
            <a:r>
              <a:rPr lang="ar-JO" dirty="0"/>
              <a:t>:</a:t>
            </a:r>
          </a:p>
          <a:p>
            <a:pPr marL="914400" lvl="1" indent="-457200">
              <a:buFont typeface="+mj-lt"/>
              <a:buAutoNum type="arabicPeriod"/>
            </a:pPr>
            <a:r>
              <a:rPr lang="ar-JO" dirty="0"/>
              <a:t>موجز عن معلوماتك الشخصية:</a:t>
            </a:r>
          </a:p>
          <a:p>
            <a:pPr marL="1600200" lvl="2" indent="-457200"/>
            <a:r>
              <a:rPr lang="ar-JO" dirty="0"/>
              <a:t>الاسم </a:t>
            </a:r>
            <a:r>
              <a:rPr lang="en-US" dirty="0"/>
              <a:t>Name</a:t>
            </a:r>
            <a:r>
              <a:rPr lang="ar-JO" dirty="0"/>
              <a:t>.</a:t>
            </a:r>
          </a:p>
          <a:p>
            <a:pPr marL="1600200" lvl="2" indent="-457200"/>
            <a:r>
              <a:rPr lang="ar-JO" dirty="0"/>
              <a:t>اسم المستخدم </a:t>
            </a:r>
            <a:r>
              <a:rPr lang="en-US" dirty="0"/>
              <a:t>Username</a:t>
            </a:r>
            <a:r>
              <a:rPr lang="ar-JO" dirty="0"/>
              <a:t>.</a:t>
            </a:r>
            <a:endParaRPr lang="en-US" dirty="0"/>
          </a:p>
          <a:p>
            <a:pPr marL="1600200" lvl="2" indent="-457200"/>
            <a:r>
              <a:rPr lang="ar-JO" dirty="0"/>
              <a:t>صورة الملف الشخصي</a:t>
            </a:r>
            <a:r>
              <a:rPr lang="en-US" dirty="0"/>
              <a:t> </a:t>
            </a:r>
            <a:r>
              <a:rPr lang="ar-JO" dirty="0"/>
              <a:t> </a:t>
            </a:r>
            <a:r>
              <a:rPr lang="en-US" dirty="0"/>
              <a:t>Profile Photo</a:t>
            </a:r>
            <a:r>
              <a:rPr lang="ar-JO" dirty="0"/>
              <a:t>.</a:t>
            </a:r>
          </a:p>
          <a:p>
            <a:pPr marL="1600200" lvl="2" indent="-457200"/>
            <a:r>
              <a:rPr lang="ar-JO" dirty="0"/>
              <a:t>صورة الترويسة </a:t>
            </a:r>
            <a:r>
              <a:rPr lang="en-US" dirty="0"/>
              <a:t>Header Photo </a:t>
            </a:r>
            <a:r>
              <a:rPr lang="ar-JO" dirty="0"/>
              <a:t>.</a:t>
            </a:r>
            <a:endParaRPr lang="en-US" dirty="0"/>
          </a:p>
          <a:p>
            <a:pPr marL="1600200" lvl="2" indent="-457200"/>
            <a:r>
              <a:rPr lang="ar-JO" dirty="0"/>
              <a:t>عدد المتابَعون</a:t>
            </a:r>
            <a:r>
              <a:rPr lang="en-US" dirty="0"/>
              <a:t> following </a:t>
            </a:r>
            <a:r>
              <a:rPr lang="ar-JO" dirty="0"/>
              <a:t>:الاشخاص الذين تتبعهم.</a:t>
            </a:r>
          </a:p>
          <a:p>
            <a:pPr marL="1600200" lvl="2" indent="-457200"/>
            <a:r>
              <a:rPr lang="ar-JO" dirty="0"/>
              <a:t>عدد المتابِعون </a:t>
            </a:r>
            <a:r>
              <a:rPr lang="en-US" dirty="0"/>
              <a:t>followers</a:t>
            </a:r>
            <a:r>
              <a:rPr lang="ar-JO" dirty="0"/>
              <a:t>:الاشخاص الذين يتبعونك.</a:t>
            </a:r>
          </a:p>
          <a:p>
            <a:pPr marL="1600200" lvl="2" indent="-457200"/>
            <a:r>
              <a:rPr lang="ar-JO" dirty="0"/>
              <a:t>عدد تغريداتك  </a:t>
            </a:r>
            <a:r>
              <a:rPr lang="en-US" dirty="0"/>
              <a:t>tweets</a:t>
            </a:r>
            <a:r>
              <a:rPr lang="ar-JO" dirty="0"/>
              <a:t>.</a:t>
            </a:r>
          </a:p>
          <a:p>
            <a:pPr marL="914400" lvl="1" indent="-457200">
              <a:buFont typeface="+mj-lt"/>
              <a:buAutoNum type="arabicPeriod"/>
            </a:pPr>
            <a:r>
              <a:rPr lang="ar-JO" dirty="0"/>
              <a:t>حيز كتابة تغريدة جديدة. وفي الاسفل يظهر عدد الاحرف المتبقية لديك.</a:t>
            </a:r>
          </a:p>
          <a:p>
            <a:pPr marL="914400" lvl="1" indent="-457200">
              <a:buFont typeface="+mj-lt"/>
              <a:buAutoNum type="arabicPeriod"/>
            </a:pPr>
            <a:r>
              <a:rPr lang="ar-JO" dirty="0"/>
              <a:t>الخط الزمني ويحوي تغريدات الجهات التي تتبعها </a:t>
            </a:r>
            <a:r>
              <a:rPr lang="en-US" dirty="0"/>
              <a:t>following</a:t>
            </a:r>
            <a:r>
              <a:rPr lang="ar-JO" dirty="0"/>
              <a:t>.</a:t>
            </a:r>
          </a:p>
          <a:p>
            <a:pPr marL="914400" lvl="1" indent="-457200">
              <a:buFont typeface="+mj-lt"/>
              <a:buAutoNum type="arabicPeriod"/>
            </a:pPr>
            <a:r>
              <a:rPr lang="ar-JO" dirty="0"/>
              <a:t>اقتراحات المتابعة  </a:t>
            </a:r>
            <a:r>
              <a:rPr lang="en-US" dirty="0"/>
              <a:t> Who to follow</a:t>
            </a:r>
            <a:r>
              <a:rPr lang="ar-JO" dirty="0"/>
              <a:t>وتظهر أيضا في صفحات أخرى.</a:t>
            </a:r>
          </a:p>
          <a:p>
            <a:pPr marL="914400" lvl="1" indent="-457200">
              <a:buFont typeface="+mj-lt"/>
              <a:buAutoNum type="arabicPeriod"/>
            </a:pPr>
            <a:r>
              <a:rPr lang="ar-JO" dirty="0"/>
              <a:t>المتداوَلة  </a:t>
            </a:r>
            <a:r>
              <a:rPr lang="en-US" dirty="0"/>
              <a:t>Trends</a:t>
            </a:r>
            <a:r>
              <a:rPr lang="ar-JO" dirty="0"/>
              <a:t> وتظهر أيضا في صفحات أخرى.</a:t>
            </a:r>
          </a:p>
          <a:p>
            <a:pPr marL="914400" lvl="1" indent="-457200">
              <a:buFont typeface="+mj-lt"/>
              <a:buAutoNum type="arabicPeriod"/>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15</a:t>
            </a:fld>
            <a:endParaRPr lang="en-GB"/>
          </a:p>
        </p:txBody>
      </p:sp>
    </p:spTree>
    <p:extLst>
      <p:ext uri="{BB962C8B-B14F-4D97-AF65-F5344CB8AC3E}">
        <p14:creationId xmlns:p14="http://schemas.microsoft.com/office/powerpoint/2010/main" val="200803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التنبيهات </a:t>
            </a:r>
            <a:r>
              <a:rPr lang="en-US" sz="3200" dirty="0"/>
              <a:t>Notifications</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r>
              <a:rPr lang="ar-JO" b="0" dirty="0"/>
              <a:t>تقدم هذه الصفحة أسلوب عرض سريع وسهل لتفاعل المتابعين مع صاحب الحساب من حيث إظهار</a:t>
            </a:r>
            <a:r>
              <a:rPr lang="en-US" b="0" dirty="0"/>
              <a:t> </a:t>
            </a:r>
            <a:r>
              <a:rPr lang="ar-JO" b="0" dirty="0"/>
              <a:t>المتابعين الجدد للحساب، الإعجاب بالتغريدات، إعادة نشر التغريدات، والإشارة لصاحب الحساب داخل تغريدة معينة </a:t>
            </a:r>
            <a:r>
              <a:rPr lang="en-US" b="0" dirty="0"/>
              <a:t>Mention</a:t>
            </a:r>
            <a:r>
              <a:rPr lang="ar-JO" b="0" dirty="0"/>
              <a:t> ... الخ من خلال تبويب الكل </a:t>
            </a:r>
            <a:r>
              <a:rPr lang="en-US" b="0" dirty="0"/>
              <a:t>All</a:t>
            </a:r>
            <a:r>
              <a:rPr lang="ar-JO" b="0" dirty="0"/>
              <a:t>. أما تبويب الاشارات</a:t>
            </a:r>
            <a:r>
              <a:rPr lang="en-US" b="0" dirty="0"/>
              <a:t>Mentions </a:t>
            </a:r>
            <a:r>
              <a:rPr lang="ar-JO" b="0" dirty="0"/>
              <a:t> فيحتوي فقط على الاشارات لصاحب الحساب.</a:t>
            </a:r>
            <a:endParaRPr lang="en-US" b="0" dirty="0"/>
          </a:p>
          <a:p>
            <a:pPr marL="914400" lvl="1" indent="-457200">
              <a:buFont typeface="+mj-lt"/>
              <a:buAutoNum type="arabicPeriod"/>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16</a:t>
            </a:fld>
            <a:endParaRPr lang="en-GB"/>
          </a:p>
        </p:txBody>
      </p:sp>
      <p:pic>
        <p:nvPicPr>
          <p:cNvPr id="7" name="Picture 6"/>
          <p:cNvPicPr>
            <a:picLocks noChangeAspect="1"/>
          </p:cNvPicPr>
          <p:nvPr/>
        </p:nvPicPr>
        <p:blipFill>
          <a:blip r:embed="rId2"/>
          <a:stretch>
            <a:fillRect/>
          </a:stretch>
        </p:blipFill>
        <p:spPr>
          <a:xfrm>
            <a:off x="2134512" y="3657599"/>
            <a:ext cx="5552163" cy="2743201"/>
          </a:xfrm>
          <a:prstGeom prst="rect">
            <a:avLst/>
          </a:prstGeom>
        </p:spPr>
      </p:pic>
    </p:spTree>
    <p:extLst>
      <p:ext uri="{BB962C8B-B14F-4D97-AF65-F5344CB8AC3E}">
        <p14:creationId xmlns:p14="http://schemas.microsoft.com/office/powerpoint/2010/main" val="3031104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الرسائل </a:t>
            </a:r>
            <a:r>
              <a:rPr lang="en-US" sz="3200" dirty="0"/>
              <a:t>Messages</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r>
              <a:rPr lang="ar-JO" b="0" dirty="0"/>
              <a:t>تعتبر الجانب الأكثر خصوصية في تويتر حيث تمكن صاحب الحساب من إجراء محادثات خاصة ومنفردة مع الأشخاص الأخرين من مستخدمي تويتر، وتتيح أيضا إمكانية ضم أكثر من شخص بمحادثة واحدة سواء كانوا متابعين للحساب أم لا.</a:t>
            </a:r>
            <a:endParaRPr lang="en-US" b="0" dirty="0"/>
          </a:p>
          <a:p>
            <a:pPr marL="914400" lvl="1" indent="-457200">
              <a:buFont typeface="+mj-lt"/>
              <a:buAutoNum type="arabicPeriod"/>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17</a:t>
            </a:fld>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738313"/>
            <a:ext cx="4800600" cy="376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66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البحث </a:t>
            </a:r>
            <a:r>
              <a:rPr lang="en-US" sz="3200" dirty="0"/>
              <a:t>Search</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285750" indent="-285750">
              <a:buClr>
                <a:schemeClr val="tx2"/>
              </a:buClr>
              <a:buFont typeface="Arial" panose="020B0604020202020204" pitchFamily="34" charset="0"/>
              <a:buChar char="•"/>
            </a:pPr>
            <a:r>
              <a:rPr lang="ar-JO" b="0" dirty="0"/>
              <a:t>تستخدم للبحث عن تغريدات قديمة قام بنشرها صاحب الحساب او أصدقاءه او مواضيع وصفحات أخرى معروفة.</a:t>
            </a:r>
          </a:p>
          <a:p>
            <a:pPr marL="285750" indent="-285750">
              <a:buClr>
                <a:schemeClr val="tx2"/>
              </a:buClr>
              <a:buFont typeface="Arial" panose="020B0604020202020204" pitchFamily="34" charset="0"/>
              <a:buChar char="•"/>
            </a:pPr>
            <a:r>
              <a:rPr lang="ar-JO" b="0" dirty="0"/>
              <a:t>تتم عملية البحث من خلال كتابة كلمات مفتاحية او استخدام الوسوم</a:t>
            </a:r>
            <a:r>
              <a:rPr lang="en-US" b="0" dirty="0"/>
              <a:t>Hashtag </a:t>
            </a:r>
            <a:r>
              <a:rPr lang="ar-JO" b="0" dirty="0"/>
              <a:t> في المكان المخصص للبحث. و تظهر نتيجة البحث كخليط من التغريدات والصور والحسابات في حال تم البحث عن الأشخاص.</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18</a:t>
            </a:fld>
            <a:endParaRPr lang="en-GB"/>
          </a:p>
        </p:txBody>
      </p:sp>
      <p:pic>
        <p:nvPicPr>
          <p:cNvPr id="5" name="Picture 4"/>
          <p:cNvPicPr>
            <a:picLocks noChangeAspect="1"/>
          </p:cNvPicPr>
          <p:nvPr/>
        </p:nvPicPr>
        <p:blipFill>
          <a:blip r:embed="rId2"/>
          <a:stretch>
            <a:fillRect/>
          </a:stretch>
        </p:blipFill>
        <p:spPr>
          <a:xfrm>
            <a:off x="533400" y="3498569"/>
            <a:ext cx="4948238" cy="2597431"/>
          </a:xfrm>
          <a:prstGeom prst="rect">
            <a:avLst/>
          </a:prstGeom>
        </p:spPr>
      </p:pic>
    </p:spTree>
    <p:extLst>
      <p:ext uri="{BB962C8B-B14F-4D97-AF65-F5344CB8AC3E}">
        <p14:creationId xmlns:p14="http://schemas.microsoft.com/office/powerpoint/2010/main" val="4169057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والاعدادات</a:t>
            </a:r>
            <a:br>
              <a:rPr lang="en-US" sz="3200" dirty="0"/>
            </a:br>
            <a:r>
              <a:rPr lang="en-US" sz="3200" dirty="0"/>
              <a:t>Profile and Settings</a:t>
            </a: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r>
              <a:rPr lang="ar-JO" sz="2100" dirty="0"/>
              <a:t>مكونات الملف الشخصي والاعدادات</a:t>
            </a:r>
            <a:r>
              <a:rPr lang="en-US" sz="2100" dirty="0"/>
              <a:t>Profile and Settings </a:t>
            </a:r>
            <a:r>
              <a:rPr lang="ar-JO" sz="2100" dirty="0"/>
              <a:t>:</a:t>
            </a:r>
          </a:p>
          <a:p>
            <a:pPr marL="914400" lvl="1" indent="-457200">
              <a:buFont typeface="+mj-lt"/>
              <a:buAutoNum type="arabicPeriod"/>
            </a:pPr>
            <a:r>
              <a:rPr lang="ar-JO" dirty="0"/>
              <a:t>الملف الشخصي </a:t>
            </a:r>
            <a:r>
              <a:rPr lang="en-US" dirty="0"/>
              <a:t>Profile</a:t>
            </a:r>
            <a:r>
              <a:rPr lang="ar-JO" dirty="0"/>
              <a:t>.</a:t>
            </a:r>
            <a:endParaRPr lang="en-US" dirty="0"/>
          </a:p>
          <a:p>
            <a:pPr marL="914400" lvl="1" indent="-457200">
              <a:buFont typeface="+mj-lt"/>
              <a:buAutoNum type="arabicPeriod"/>
            </a:pPr>
            <a:r>
              <a:rPr lang="ar-JO" dirty="0"/>
              <a:t>القوائم </a:t>
            </a:r>
            <a:r>
              <a:rPr lang="en-US" dirty="0"/>
              <a:t>Lists</a:t>
            </a:r>
            <a:r>
              <a:rPr lang="ar-JO" dirty="0"/>
              <a:t>.</a:t>
            </a:r>
          </a:p>
          <a:p>
            <a:pPr marL="914400" lvl="1" indent="-457200">
              <a:buFont typeface="+mj-lt"/>
              <a:buAutoNum type="arabicPeriod"/>
            </a:pPr>
            <a:r>
              <a:rPr lang="ar-JO" dirty="0"/>
              <a:t>اللحظات </a:t>
            </a:r>
            <a:r>
              <a:rPr lang="en-US" dirty="0"/>
              <a:t>Moments</a:t>
            </a:r>
            <a:endParaRPr lang="ar-JO" dirty="0"/>
          </a:p>
          <a:p>
            <a:pPr marL="914400" lvl="1" indent="-457200">
              <a:buFont typeface="+mj-lt"/>
              <a:buAutoNum type="arabicPeriod"/>
            </a:pPr>
            <a:r>
              <a:rPr lang="ar-JO" dirty="0"/>
              <a:t>اعلانات تويتر </a:t>
            </a:r>
            <a:r>
              <a:rPr lang="en-US" dirty="0"/>
              <a:t>Twitter Ads</a:t>
            </a:r>
          </a:p>
          <a:p>
            <a:pPr marL="914400" lvl="1" indent="-457200">
              <a:buFont typeface="+mj-lt"/>
              <a:buAutoNum type="arabicPeriod"/>
            </a:pPr>
            <a:r>
              <a:rPr lang="ar-JO" dirty="0"/>
              <a:t>التحليلات </a:t>
            </a:r>
            <a:r>
              <a:rPr lang="en-US" dirty="0"/>
              <a:t>Analytics</a:t>
            </a:r>
          </a:p>
          <a:p>
            <a:pPr marL="914400" lvl="1" indent="-457200">
              <a:buFont typeface="+mj-lt"/>
              <a:buAutoNum type="arabicPeriod"/>
            </a:pPr>
            <a:r>
              <a:rPr lang="ar-JO" dirty="0"/>
              <a:t>‫الخصوصية والإعدادات‬‎ </a:t>
            </a:r>
            <a:r>
              <a:rPr lang="en-US" dirty="0"/>
              <a:t>Settings and Privacy</a:t>
            </a:r>
            <a:r>
              <a:rPr lang="ar-JO" dirty="0"/>
              <a:t>.</a:t>
            </a:r>
            <a:endParaRPr lang="en-US" dirty="0"/>
          </a:p>
          <a:p>
            <a:pPr marL="914400" lvl="1" indent="-457200">
              <a:buFont typeface="+mj-lt"/>
              <a:buAutoNum type="arabicPeriod"/>
            </a:pPr>
            <a:r>
              <a:rPr lang="ar-JO" dirty="0"/>
              <a:t>المساعدة </a:t>
            </a:r>
            <a:r>
              <a:rPr lang="en-US" dirty="0"/>
              <a:t>Help</a:t>
            </a:r>
            <a:r>
              <a:rPr lang="ar-JO" dirty="0"/>
              <a:t>.</a:t>
            </a:r>
          </a:p>
          <a:p>
            <a:pPr marL="914400" lvl="1" indent="-457200">
              <a:buFont typeface="+mj-lt"/>
              <a:buAutoNum type="arabicPeriod"/>
            </a:pPr>
            <a:r>
              <a:rPr lang="ar-JO" dirty="0"/>
              <a:t>اختصارات لوحة المفاتيح </a:t>
            </a:r>
            <a:r>
              <a:rPr lang="en-US" dirty="0"/>
              <a:t>Keyboard Shortcuts</a:t>
            </a:r>
            <a:r>
              <a:rPr lang="ar-JO" dirty="0"/>
              <a:t>.</a:t>
            </a:r>
            <a:endParaRPr lang="en-US" dirty="0"/>
          </a:p>
          <a:p>
            <a:pPr marL="914400" lvl="1" indent="-457200">
              <a:buFont typeface="+mj-lt"/>
              <a:buAutoNum type="arabicPeriod"/>
            </a:pPr>
            <a:r>
              <a:rPr lang="ar-JO" dirty="0"/>
              <a:t>تسجيل الخروج </a:t>
            </a:r>
            <a:r>
              <a:rPr lang="en-US" dirty="0"/>
              <a:t>Logout</a:t>
            </a:r>
            <a:r>
              <a:rPr lang="ar-JO" dirty="0"/>
              <a:t>.</a:t>
            </a:r>
          </a:p>
          <a:p>
            <a:pPr marL="914400" lvl="1" indent="-457200">
              <a:buFont typeface="+mj-lt"/>
              <a:buAutoNum type="arabicPeriod"/>
            </a:pPr>
            <a:r>
              <a:rPr lang="ar-JO" b="0" dirty="0"/>
              <a:t>الوضع الليلي </a:t>
            </a:r>
            <a:r>
              <a:rPr lang="en-US" b="0" dirty="0"/>
              <a:t>Night Mode</a:t>
            </a:r>
            <a:r>
              <a:rPr lang="ar-JO" b="0" dirty="0"/>
              <a:t>.</a:t>
            </a:r>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pic>
        <p:nvPicPr>
          <p:cNvPr id="5" name="Picture 4">
            <a:extLst>
              <a:ext uri="{FF2B5EF4-FFF2-40B4-BE49-F238E27FC236}">
                <a16:creationId xmlns:a16="http://schemas.microsoft.com/office/drawing/2014/main" id="{29E388B5-0C8B-455E-A67D-FAC0A9044415}"/>
              </a:ext>
            </a:extLst>
          </p:cNvPr>
          <p:cNvPicPr>
            <a:picLocks noChangeAspect="1"/>
          </p:cNvPicPr>
          <p:nvPr/>
        </p:nvPicPr>
        <p:blipFill>
          <a:blip r:embed="rId2"/>
          <a:stretch>
            <a:fillRect/>
          </a:stretch>
        </p:blipFill>
        <p:spPr>
          <a:xfrm>
            <a:off x="479425" y="2125346"/>
            <a:ext cx="1876425" cy="4600575"/>
          </a:xfrm>
          <a:prstGeom prst="rect">
            <a:avLst/>
          </a:prstGeom>
        </p:spPr>
      </p:pic>
    </p:spTree>
    <p:extLst>
      <p:ext uri="{BB962C8B-B14F-4D97-AF65-F5344CB8AC3E}">
        <p14:creationId xmlns:p14="http://schemas.microsoft.com/office/powerpoint/2010/main" val="373866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ما هو تويتر؟</a:t>
            </a:r>
            <a:br>
              <a:rPr lang="ar-JO" dirty="0"/>
            </a:b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r>
              <a:rPr lang="ar-JO" sz="2100" dirty="0"/>
              <a:t>ما هو موقع </a:t>
            </a:r>
            <a:r>
              <a:rPr lang="en-US" sz="2100" dirty="0"/>
              <a:t>Twitter </a:t>
            </a:r>
            <a:r>
              <a:rPr lang="ar-JO" sz="2100" dirty="0"/>
              <a:t> ؟</a:t>
            </a:r>
          </a:p>
          <a:p>
            <a:pPr marL="347663">
              <a:buClr>
                <a:schemeClr val="tx2"/>
              </a:buClr>
            </a:pPr>
            <a:r>
              <a:rPr lang="ar-JO" b="0" dirty="0"/>
              <a:t>أحد أشهر شبكات التواصل الاجتماعية ووسائل التواصل الإجتماعي، ويقدم خدمة التدوين الجزئي والتي تسمح لمستخدميهِ بإرسال «</a:t>
            </a:r>
            <a:r>
              <a:rPr lang="ar-JO" dirty="0"/>
              <a:t>تغريدات</a:t>
            </a:r>
            <a:r>
              <a:rPr lang="ar-JO" b="0" dirty="0"/>
              <a:t>» من شأنها تلقي اعجاب المغردين الاخرين، بحد أقصى 280 حرف للرسالة الواحدة.</a:t>
            </a:r>
            <a:r>
              <a:rPr lang="ar-EG" sz="2100" b="0" dirty="0"/>
              <a:t> وتعد هذه طريقة سهلة لاكتشاف أحدث الأخبار المرتبطة بالموضوعات التي تهمّك.</a:t>
            </a:r>
            <a:r>
              <a:rPr lang="ar-JO" sz="2100" b="0" dirty="0"/>
              <a:t> </a:t>
            </a:r>
            <a:r>
              <a:rPr lang="ar-JO" b="0" dirty="0"/>
              <a:t>ظهر الموقع في أوائل عام 2006 وأصبح موقع تويتر متوفر باللغة العربية منذ مارس 2012.</a:t>
            </a:r>
            <a:endParaRPr lang="ar-JO" sz="2100" b="0" dirty="0"/>
          </a:p>
          <a:p>
            <a:pPr marL="342900" indent="-342900">
              <a:buClr>
                <a:schemeClr val="tx2"/>
              </a:buClr>
              <a:buFont typeface="Arial" panose="020B0604020202020204" pitchFamily="34" charset="0"/>
              <a:buChar char="•"/>
            </a:pPr>
            <a:r>
              <a:rPr lang="ar-EG" sz="2100" dirty="0"/>
              <a:t>ما مدى الاستفادة من تويتر؟</a:t>
            </a:r>
          </a:p>
          <a:p>
            <a:pPr marL="347663">
              <a:buClr>
                <a:schemeClr val="tx2"/>
              </a:buClr>
            </a:pPr>
            <a:r>
              <a:rPr lang="ar-EG" sz="2100" b="0" dirty="0"/>
              <a:t>يحتوي تويتر على المعلومات التي تراها قيّمة ويعرض أمامك الرسائل من المستخدمين الذين اخترت أن تتابعهم على صفحتك الرئيسية لتقرأها. فالأمر في تويتر يشبه إلى حد كبير قراءة الجريدة التي ستجذبك عناوينها الرئيسية دومًا فتكتشف الأخبار لحظة حدوثها وتتعرّف على المزيد حول الموضوعات المهمة بالنسبة إليك وتحصل على التفاصيل في الوقت الفعلي.</a:t>
            </a:r>
          </a:p>
          <a:p>
            <a:r>
              <a:rPr lang="ar-JO" dirty="0"/>
              <a:t>		</a:t>
            </a:r>
            <a:endParaRPr lang="en-GB"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C:\Users\Raneem\Desktop\download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3" y="304800"/>
            <a:ext cx="4191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49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20</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44" y="1684839"/>
            <a:ext cx="7815263" cy="380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937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Profile</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fontScale="85000" lnSpcReduction="20000"/>
          </a:bodyPr>
          <a:lstStyle/>
          <a:p>
            <a:pPr marL="342900" indent="-342900">
              <a:buClr>
                <a:schemeClr val="tx2"/>
              </a:buClr>
              <a:buFont typeface="Arial" panose="020B0604020202020204" pitchFamily="34" charset="0"/>
              <a:buChar char="•"/>
            </a:pPr>
            <a:r>
              <a:rPr lang="ar-JO" sz="2100" dirty="0"/>
              <a:t>مكونات الملف الشخصي </a:t>
            </a:r>
            <a:r>
              <a:rPr lang="en-US" sz="2100" dirty="0"/>
              <a:t>Profile </a:t>
            </a:r>
            <a:r>
              <a:rPr lang="ar-JO" sz="2100" dirty="0"/>
              <a:t>:</a:t>
            </a:r>
          </a:p>
          <a:p>
            <a:pPr marL="914400" lvl="1" indent="-457200">
              <a:buFont typeface="+mj-lt"/>
              <a:buAutoNum type="arabicPeriod"/>
            </a:pPr>
            <a:r>
              <a:rPr lang="ar-JO" dirty="0"/>
              <a:t>المعلومات الشخصية (الاسم </a:t>
            </a:r>
            <a:r>
              <a:rPr lang="en-US" dirty="0"/>
              <a:t>Name</a:t>
            </a:r>
            <a:r>
              <a:rPr lang="ar-JO" dirty="0"/>
              <a:t>، اسم المستخدم </a:t>
            </a:r>
            <a:r>
              <a:rPr lang="en-US" dirty="0"/>
              <a:t>Username</a:t>
            </a:r>
            <a:r>
              <a:rPr lang="ar-JO" dirty="0"/>
              <a:t>، النبذة التعريفية </a:t>
            </a:r>
            <a:r>
              <a:rPr lang="en-US" dirty="0"/>
              <a:t>BIO</a:t>
            </a:r>
            <a:r>
              <a:rPr lang="ar-JO" dirty="0"/>
              <a:t> ... الخ).</a:t>
            </a:r>
          </a:p>
          <a:p>
            <a:pPr marL="914400" lvl="1" indent="-457200">
              <a:buFont typeface="+mj-lt"/>
              <a:buAutoNum type="arabicPeriod"/>
            </a:pPr>
            <a:r>
              <a:rPr lang="ar-JO" dirty="0"/>
              <a:t>صورة الملف الشخصي</a:t>
            </a:r>
            <a:r>
              <a:rPr lang="en-US" dirty="0"/>
              <a:t> </a:t>
            </a:r>
            <a:r>
              <a:rPr lang="ar-JO" dirty="0"/>
              <a:t> </a:t>
            </a:r>
            <a:r>
              <a:rPr lang="en-US" dirty="0"/>
              <a:t>Profile Photo</a:t>
            </a:r>
            <a:r>
              <a:rPr lang="ar-JO" dirty="0"/>
              <a:t>.</a:t>
            </a:r>
          </a:p>
          <a:p>
            <a:pPr marL="914400" lvl="1" indent="-457200">
              <a:buFont typeface="+mj-lt"/>
              <a:buAutoNum type="arabicPeriod"/>
            </a:pPr>
            <a:r>
              <a:rPr lang="ar-JO" dirty="0"/>
              <a:t>صورة الترويسة </a:t>
            </a:r>
            <a:r>
              <a:rPr lang="en-US" dirty="0"/>
              <a:t>Header Photo </a:t>
            </a:r>
            <a:r>
              <a:rPr lang="ar-JO" dirty="0"/>
              <a:t>.</a:t>
            </a:r>
          </a:p>
          <a:p>
            <a:pPr marL="914400" lvl="1" indent="-457200">
              <a:buFont typeface="+mj-lt"/>
              <a:buAutoNum type="arabicPeriod"/>
            </a:pPr>
            <a:r>
              <a:rPr lang="ar-JO" dirty="0"/>
              <a:t>احصائيات </a:t>
            </a:r>
            <a:r>
              <a:rPr lang="en-US" dirty="0"/>
              <a:t>Stats</a:t>
            </a:r>
            <a:r>
              <a:rPr lang="ar-JO" dirty="0"/>
              <a:t>:</a:t>
            </a:r>
            <a:endParaRPr lang="en-US" dirty="0"/>
          </a:p>
          <a:p>
            <a:pPr marL="1600200" lvl="2" indent="-457200"/>
            <a:r>
              <a:rPr lang="ar-JO" dirty="0"/>
              <a:t>عدد تغريداتك  </a:t>
            </a:r>
            <a:r>
              <a:rPr lang="en-US" dirty="0"/>
              <a:t>tweets</a:t>
            </a:r>
            <a:r>
              <a:rPr lang="ar-JO" dirty="0"/>
              <a:t>.</a:t>
            </a:r>
          </a:p>
          <a:p>
            <a:pPr marL="1600200" lvl="2" indent="-457200"/>
            <a:r>
              <a:rPr lang="ar-JO" dirty="0"/>
              <a:t>عدد المتابَعون</a:t>
            </a:r>
            <a:r>
              <a:rPr lang="en-US" dirty="0"/>
              <a:t> following </a:t>
            </a:r>
            <a:r>
              <a:rPr lang="ar-JO" dirty="0"/>
              <a:t>:الاشخاص الذين تتبعهم.</a:t>
            </a:r>
          </a:p>
          <a:p>
            <a:pPr marL="1600200" lvl="2" indent="-457200"/>
            <a:r>
              <a:rPr lang="ar-JO" dirty="0"/>
              <a:t>عدد المتابِعون </a:t>
            </a:r>
            <a:r>
              <a:rPr lang="en-US" dirty="0"/>
              <a:t>followers</a:t>
            </a:r>
            <a:r>
              <a:rPr lang="ar-JO" dirty="0"/>
              <a:t>:الاشخاص الذين يتبعونك.</a:t>
            </a:r>
            <a:endParaRPr lang="en-US" dirty="0"/>
          </a:p>
          <a:p>
            <a:pPr marL="1600200" lvl="2" indent="-457200"/>
            <a:r>
              <a:rPr lang="ar-JO" dirty="0"/>
              <a:t>عدد الاعجابات </a:t>
            </a:r>
            <a:r>
              <a:rPr lang="en-US" dirty="0"/>
              <a:t>Likes</a:t>
            </a:r>
            <a:endParaRPr lang="ar-JO" dirty="0"/>
          </a:p>
          <a:p>
            <a:pPr marL="1600200" lvl="2" indent="-457200"/>
            <a:r>
              <a:rPr lang="ar-JO" dirty="0"/>
              <a:t>عدد القوائم </a:t>
            </a:r>
            <a:r>
              <a:rPr lang="en-US" dirty="0"/>
              <a:t>Lists</a:t>
            </a:r>
            <a:r>
              <a:rPr lang="ar-JO" dirty="0"/>
              <a:t>.</a:t>
            </a:r>
          </a:p>
          <a:p>
            <a:pPr marL="1600200" lvl="2" indent="-457200"/>
            <a:r>
              <a:rPr lang="ar-JO" dirty="0"/>
              <a:t>عدد اللحظات </a:t>
            </a:r>
            <a:r>
              <a:rPr lang="en-US" dirty="0"/>
              <a:t>Moments</a:t>
            </a:r>
            <a:endParaRPr lang="ar-JO" dirty="0"/>
          </a:p>
          <a:p>
            <a:pPr marL="914400" lvl="1" indent="-457200">
              <a:buFont typeface="+mj-lt"/>
              <a:buAutoNum type="arabicPeriod"/>
            </a:pPr>
            <a:r>
              <a:rPr lang="ar-JO" dirty="0"/>
              <a:t>التغريدات </a:t>
            </a:r>
            <a:r>
              <a:rPr lang="en-US" dirty="0"/>
              <a:t>Tweets</a:t>
            </a:r>
            <a:r>
              <a:rPr lang="ar-JO" dirty="0"/>
              <a:t>:</a:t>
            </a:r>
          </a:p>
          <a:p>
            <a:pPr marL="1600200" lvl="2" indent="-457200"/>
            <a:r>
              <a:rPr lang="ar-JO" dirty="0"/>
              <a:t>تغريداتك </a:t>
            </a:r>
            <a:r>
              <a:rPr lang="en-US" dirty="0"/>
              <a:t>tweets</a:t>
            </a:r>
            <a:r>
              <a:rPr lang="ar-JO" dirty="0"/>
              <a:t>.</a:t>
            </a:r>
          </a:p>
          <a:p>
            <a:pPr marL="1600200" lvl="2" indent="-457200"/>
            <a:r>
              <a:rPr lang="ar-JO" dirty="0"/>
              <a:t>تغريداتك والردود  </a:t>
            </a:r>
            <a:r>
              <a:rPr lang="en-US" dirty="0"/>
              <a:t>Tweets &amp; Replies</a:t>
            </a:r>
            <a:r>
              <a:rPr lang="ar-JO" dirty="0"/>
              <a:t>.</a:t>
            </a:r>
          </a:p>
          <a:p>
            <a:pPr marL="1600200" lvl="2" indent="-457200"/>
            <a:r>
              <a:rPr lang="ar-JO" dirty="0"/>
              <a:t>الصور والفيديو  </a:t>
            </a:r>
            <a:r>
              <a:rPr lang="en-US" dirty="0"/>
              <a:t>Media</a:t>
            </a:r>
            <a:r>
              <a:rPr lang="ar-JO" dirty="0"/>
              <a:t>.</a:t>
            </a:r>
          </a:p>
          <a:p>
            <a:pPr marL="914400" lvl="1" indent="-457200">
              <a:buFont typeface="+mj-lt"/>
              <a:buAutoNum type="arabicPeriod"/>
            </a:pPr>
            <a:r>
              <a:rPr lang="ar-JO" dirty="0"/>
              <a:t>تعديل الملف الشخصي </a:t>
            </a:r>
            <a:r>
              <a:rPr lang="en-US" dirty="0"/>
              <a:t>Edit Profile</a:t>
            </a:r>
            <a:r>
              <a:rPr lang="ar-JO" dirty="0"/>
              <a:t>.</a:t>
            </a:r>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21</a:t>
            </a:fld>
            <a:endParaRPr lang="en-GB"/>
          </a:p>
        </p:txBody>
      </p:sp>
    </p:spTree>
    <p:extLst>
      <p:ext uri="{BB962C8B-B14F-4D97-AF65-F5344CB8AC3E}">
        <p14:creationId xmlns:p14="http://schemas.microsoft.com/office/powerpoint/2010/main" val="3730011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lnSpcReduction="10000"/>
          </a:bodyPr>
          <a:lstStyle/>
          <a:p>
            <a:pPr marL="342900" indent="-342900">
              <a:buClr>
                <a:schemeClr val="tx2"/>
              </a:buClr>
              <a:buFont typeface="Arial" panose="020B0604020202020204" pitchFamily="34" charset="0"/>
              <a:buChar char="•"/>
            </a:pPr>
            <a:r>
              <a:rPr lang="ar-JO" sz="2400" dirty="0"/>
              <a:t>ل</a:t>
            </a:r>
            <a:r>
              <a:rPr lang="ar-EG" sz="2400" dirty="0"/>
              <a:t>ت</a:t>
            </a:r>
            <a:r>
              <a:rPr lang="ar-JO" sz="2400" dirty="0"/>
              <a:t>عديل</a:t>
            </a:r>
            <a:r>
              <a:rPr lang="ar-EG" sz="2400" dirty="0"/>
              <a:t> ملفك الشخصي</a:t>
            </a:r>
            <a:r>
              <a:rPr lang="ar-JO" sz="2100" dirty="0"/>
              <a:t>: </a:t>
            </a:r>
            <a:r>
              <a:rPr lang="ar-JO" sz="2400" b="0" dirty="0">
                <a:latin typeface="Arial" pitchFamily="34" charset="0"/>
                <a:cs typeface="Arial" pitchFamily="34" charset="0"/>
              </a:rPr>
              <a:t>بعد الانتقال الى زر تعديل الملف الشخصي يمكنك البدأ بتعديل بياناتك الخاصة وهي:</a:t>
            </a:r>
          </a:p>
          <a:p>
            <a:pPr marL="914400" lvl="1" indent="-457200">
              <a:buFont typeface="+mj-lt"/>
              <a:buAutoNum type="arabicPeriod"/>
            </a:pPr>
            <a:r>
              <a:rPr lang="ar-EG" dirty="0"/>
              <a:t>صورة رأس الصفحة‬ </a:t>
            </a:r>
            <a:r>
              <a:rPr lang="en-US" dirty="0"/>
              <a:t>header Photo</a:t>
            </a:r>
            <a:r>
              <a:rPr lang="ar-JO" dirty="0"/>
              <a:t>.</a:t>
            </a:r>
            <a:endParaRPr lang="ar-EG" dirty="0"/>
          </a:p>
          <a:p>
            <a:pPr marL="914400" lvl="1" indent="-457200">
              <a:buFont typeface="+mj-lt"/>
              <a:buAutoNum type="arabicPeriod"/>
            </a:pPr>
            <a:r>
              <a:rPr lang="ar-EG" dirty="0"/>
              <a:t>صورة الملف الشخصي </a:t>
            </a:r>
            <a:r>
              <a:rPr lang="en-US" dirty="0"/>
              <a:t>Profile Photo</a:t>
            </a:r>
            <a:r>
              <a:rPr lang="ar-JO" dirty="0"/>
              <a:t>.</a:t>
            </a:r>
            <a:endParaRPr lang="ar-EG" dirty="0"/>
          </a:p>
          <a:p>
            <a:pPr marL="914400" lvl="1" indent="-457200">
              <a:buFont typeface="+mj-lt"/>
              <a:buAutoNum type="arabicPeriod"/>
            </a:pPr>
            <a:r>
              <a:rPr lang="ar-EG" dirty="0"/>
              <a:t>الاسم</a:t>
            </a:r>
            <a:r>
              <a:rPr lang="en-US" dirty="0"/>
              <a:t>  </a:t>
            </a:r>
            <a:r>
              <a:rPr lang="ar-JO" dirty="0"/>
              <a:t> </a:t>
            </a:r>
            <a:r>
              <a:rPr lang="en-US" dirty="0"/>
              <a:t>Name</a:t>
            </a:r>
            <a:r>
              <a:rPr lang="ar-JO" dirty="0"/>
              <a:t>.</a:t>
            </a:r>
            <a:endParaRPr lang="ar-EG" dirty="0"/>
          </a:p>
          <a:p>
            <a:pPr marL="914400" lvl="1" indent="-457200">
              <a:buFont typeface="+mj-lt"/>
              <a:buAutoNum type="arabicPeriod"/>
            </a:pPr>
            <a:r>
              <a:rPr lang="ar-EG" dirty="0"/>
              <a:t>النبذة التعريفيّة</a:t>
            </a:r>
            <a:r>
              <a:rPr lang="ar-JO" dirty="0"/>
              <a:t> </a:t>
            </a:r>
            <a:r>
              <a:rPr lang="en-US" dirty="0"/>
              <a:t>Bio</a:t>
            </a:r>
            <a:r>
              <a:rPr lang="ar-EG" dirty="0"/>
              <a:t> (الحد الأقصى 160 حرفًا)</a:t>
            </a:r>
            <a:r>
              <a:rPr lang="ar-JO" dirty="0"/>
              <a:t>.</a:t>
            </a:r>
            <a:endParaRPr lang="ar-EG" dirty="0"/>
          </a:p>
          <a:p>
            <a:pPr marL="914400" lvl="1" indent="-457200">
              <a:buFont typeface="+mj-lt"/>
              <a:buAutoNum type="arabicPeriod"/>
            </a:pPr>
            <a:r>
              <a:rPr lang="ar-EG" dirty="0"/>
              <a:t>الموقع الجغرافي</a:t>
            </a:r>
            <a:r>
              <a:rPr lang="ar-JO" dirty="0"/>
              <a:t> </a:t>
            </a:r>
            <a:r>
              <a:rPr lang="en-US" dirty="0"/>
              <a:t>Location</a:t>
            </a:r>
            <a:r>
              <a:rPr lang="ar-JO" dirty="0"/>
              <a:t>.</a:t>
            </a:r>
            <a:endParaRPr lang="ar-EG" dirty="0"/>
          </a:p>
          <a:p>
            <a:pPr marL="914400" lvl="1" indent="-457200">
              <a:buFont typeface="+mj-lt"/>
              <a:buAutoNum type="arabicPeriod"/>
            </a:pPr>
            <a:r>
              <a:rPr lang="ar-JO" dirty="0"/>
              <a:t>ال</a:t>
            </a:r>
            <a:r>
              <a:rPr lang="ar-EG" dirty="0"/>
              <a:t>موقع إلكتروني</a:t>
            </a:r>
            <a:r>
              <a:rPr lang="ar-JO" dirty="0"/>
              <a:t> </a:t>
            </a:r>
            <a:r>
              <a:rPr lang="en-US" dirty="0"/>
              <a:t>website</a:t>
            </a:r>
            <a:r>
              <a:rPr lang="ar-JO" dirty="0"/>
              <a:t>.</a:t>
            </a:r>
            <a:endParaRPr lang="ar-EG" dirty="0"/>
          </a:p>
          <a:p>
            <a:pPr marL="914400" lvl="1" indent="-457200">
              <a:buFont typeface="+mj-lt"/>
              <a:buAutoNum type="arabicPeriod"/>
            </a:pPr>
            <a:r>
              <a:rPr lang="ar-EG" dirty="0"/>
              <a:t>لون السمة</a:t>
            </a:r>
            <a:r>
              <a:rPr lang="ar-JO" dirty="0"/>
              <a:t> </a:t>
            </a:r>
            <a:r>
              <a:rPr lang="en-US" dirty="0"/>
              <a:t>Theme color</a:t>
            </a:r>
            <a:r>
              <a:rPr lang="ar-JO" dirty="0"/>
              <a:t>.</a:t>
            </a:r>
          </a:p>
          <a:p>
            <a:pPr marL="914400" lvl="1" indent="-457200">
              <a:buFont typeface="+mj-lt"/>
              <a:buAutoNum type="arabicPeriod"/>
            </a:pPr>
            <a:r>
              <a:rPr lang="ar-JO" dirty="0"/>
              <a:t>تاريخ الميلاد </a:t>
            </a:r>
            <a:r>
              <a:rPr lang="en-US" dirty="0"/>
              <a:t>Birthday</a:t>
            </a:r>
            <a:r>
              <a:rPr lang="ar-JO" dirty="0"/>
              <a:t>.</a:t>
            </a:r>
            <a:endParaRPr lang="en-US" dirty="0"/>
          </a:p>
          <a:p>
            <a:pPr marL="457200" indent="-457200">
              <a:buFont typeface="Arial" panose="020B0604020202020204" pitchFamily="34" charset="0"/>
              <a:buChar char="•"/>
            </a:pPr>
            <a:r>
              <a:rPr lang="ar-JO" dirty="0"/>
              <a:t>ملاحظة: </a:t>
            </a:r>
            <a:r>
              <a:rPr lang="ar-JO" b="0" dirty="0"/>
              <a:t>لا يمكن تعديل اسم المستخدم من الملف الشخصي ولكن يمكن تعديله عن طريق الاعدادات</a:t>
            </a:r>
            <a:endParaRPr lang="ar-EG" b="0" dirty="0"/>
          </a:p>
          <a:p>
            <a:pPr marL="914400" lvl="1" indent="-457200">
              <a:buFont typeface="+mj-lt"/>
              <a:buAutoNum type="arabicPeriod"/>
            </a:pP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22</a:t>
            </a:fld>
            <a:endParaRPr lang="en-GB"/>
          </a:p>
        </p:txBody>
      </p:sp>
    </p:spTree>
    <p:extLst>
      <p:ext uri="{BB962C8B-B14F-4D97-AF65-F5344CB8AC3E}">
        <p14:creationId xmlns:p14="http://schemas.microsoft.com/office/powerpoint/2010/main" val="2804131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القوائم </a:t>
            </a:r>
            <a:r>
              <a:rPr lang="en-US" sz="3200" dirty="0"/>
              <a:t>Lists</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r>
              <a:rPr lang="ar-JO" b="0" dirty="0"/>
              <a:t>القائمة هي مجموعة منظمة من حسابات تويتر. ويُمكنك إنشاء قوائمك الخاصة أو الاشتراك في القوائم التي ينشئها الآخرون. </a:t>
            </a:r>
            <a:endParaRPr lang="en-US" b="0" dirty="0"/>
          </a:p>
          <a:p>
            <a:pPr marL="342900" indent="-342900">
              <a:buClr>
                <a:schemeClr val="tx2"/>
              </a:buClr>
              <a:buFont typeface="Arial" panose="020B0604020202020204" pitchFamily="34" charset="0"/>
              <a:buChar char="•"/>
            </a:pPr>
            <a:r>
              <a:rPr lang="ar-JO" b="0" dirty="0"/>
              <a:t>وبالتالي سيؤدي عرض الخطّ الزمنيّ لإحدى القوائم إلى عرض تدفق التغريدات الصادرة عن الحسابات المدرجة في تلك القائمة فقط.</a:t>
            </a:r>
            <a:endParaRPr lang="en-US" b="0" dirty="0"/>
          </a:p>
          <a:p>
            <a:pPr marL="342900" indent="-342900">
              <a:buClr>
                <a:schemeClr val="tx2"/>
              </a:buClr>
              <a:buFont typeface="Arial" panose="020B0604020202020204" pitchFamily="34" charset="0"/>
              <a:buChar char="•"/>
            </a:pPr>
            <a:r>
              <a:rPr lang="ar-JO" dirty="0"/>
              <a:t>ملاحظة:</a:t>
            </a:r>
            <a:r>
              <a:rPr lang="ar-JO" b="0" dirty="0"/>
              <a:t> لا يمكن أن تتجاوز أسماء القوائم 25 حرفًا ولا يمكن أن تبدأ برقم.</a:t>
            </a:r>
            <a:endParaRPr lang="en-US" b="0" dirty="0"/>
          </a:p>
          <a:p>
            <a:pPr marL="914400" lvl="1" indent="-457200">
              <a:buFont typeface="+mj-lt"/>
              <a:buAutoNum type="arabicPeriod"/>
            </a:pP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23</a:t>
            </a:fld>
            <a:endParaRPr lang="en-GB"/>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61830"/>
            <a:ext cx="7772400" cy="2738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416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اللحظات </a:t>
            </a:r>
            <a:r>
              <a:rPr lang="en-US" sz="3200" dirty="0"/>
              <a:t>Moments</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r>
              <a:rPr lang="ar-JO" b="0" dirty="0"/>
              <a:t>اللحظات عبارة عن قصص منظمة تعرض أفضل ما يحدث على تويتر. وقد تم تخصيص دليل اللحظات لدينا لعرض الموضوعات الحالية الشائعة أو ذات الصلة، حتى تتمكن من اكتشاف ما يجري على تويتر بشكل فوري.</a:t>
            </a:r>
          </a:p>
          <a:p>
            <a:pPr marL="342900" indent="-342900">
              <a:buClr>
                <a:schemeClr val="tx2"/>
              </a:buClr>
              <a:buFont typeface="Arial" panose="020B0604020202020204" pitchFamily="34" charset="0"/>
              <a:buChar char="•"/>
            </a:pPr>
            <a:r>
              <a:rPr lang="ar-JO" b="0" dirty="0"/>
              <a:t>يتم عرض أفضل القصص، المواضيع، والأحداث الأكثر شيوعا في الوقت الحالي وفي أي لحظة كانت على تويتر.</a:t>
            </a:r>
            <a:endParaRPr lang="en-US" b="0" dirty="0"/>
          </a:p>
          <a:p>
            <a:pPr marL="342900" indent="-342900">
              <a:buClr>
                <a:schemeClr val="tx2"/>
              </a:buClr>
              <a:buFont typeface="Arial" panose="020B0604020202020204" pitchFamily="34" charset="0"/>
              <a:buChar char="•"/>
            </a:pPr>
            <a:r>
              <a:rPr lang="ar-JO" b="0" dirty="0"/>
              <a:t>ليس عليك أن تكون كاتب للمحتوى الأصلي. بدلا من ذلك، فأنت تقوم بتنظيم وتقديم محتوى موجود على تويتر بطريقة واضحة وسهلة للمشاهدة.</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5" y="4262730"/>
            <a:ext cx="7772400" cy="229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411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الاعدادات </a:t>
            </a:r>
            <a:r>
              <a:rPr lang="en-US" sz="3200" dirty="0"/>
              <a:t>Settings</a:t>
            </a:r>
            <a:br>
              <a:rPr lang="ar-JO" sz="3200" dirty="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752600"/>
            <a:ext cx="7767637" cy="4565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078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الاعدادات </a:t>
            </a:r>
            <a:r>
              <a:rPr lang="en-US" sz="3200" dirty="0"/>
              <a:t>Settings</a:t>
            </a:r>
            <a:br>
              <a:rPr lang="ar-JO" sz="3200" dirty="0"/>
            </a:br>
            <a:endParaRPr lang="en-US" sz="3200" dirty="0"/>
          </a:p>
        </p:txBody>
      </p:sp>
      <p:sp>
        <p:nvSpPr>
          <p:cNvPr id="3" name="Content Placeholder 2"/>
          <p:cNvSpPr>
            <a:spLocks noGrp="1"/>
          </p:cNvSpPr>
          <p:nvPr>
            <p:ph idx="1"/>
          </p:nvPr>
        </p:nvSpPr>
        <p:spPr/>
        <p:txBody>
          <a:bodyPr>
            <a:normAutofit lnSpcReduction="10000"/>
          </a:bodyPr>
          <a:lstStyle/>
          <a:p>
            <a:pPr marL="342900" indent="-342900">
              <a:buClr>
                <a:schemeClr val="tx2"/>
              </a:buClr>
              <a:buFont typeface="Arial" panose="020B0604020202020204" pitchFamily="34" charset="0"/>
              <a:buChar char="•"/>
            </a:pPr>
            <a:r>
              <a:rPr lang="ar-JO" dirty="0"/>
              <a:t>لتغيير إعدادات الحساب الأساسية واللغة</a:t>
            </a:r>
            <a:r>
              <a:rPr lang="ar-JO" b="0" dirty="0"/>
              <a:t>: في صفحة الاعدادات </a:t>
            </a:r>
            <a:r>
              <a:rPr lang="ar-EG" b="0" dirty="0"/>
              <a:t>اذهب إلى </a:t>
            </a:r>
            <a:r>
              <a:rPr lang="ar-JO" b="0" dirty="0"/>
              <a:t>الحساب </a:t>
            </a:r>
            <a:r>
              <a:rPr lang="en-US" b="0" dirty="0"/>
              <a:t> account </a:t>
            </a:r>
            <a:r>
              <a:rPr lang="ar-JO" b="0" dirty="0"/>
              <a:t> ثم قم بتغيير الاعدادات المطلوبة</a:t>
            </a:r>
            <a:r>
              <a:rPr lang="ar-EG" dirty="0"/>
              <a:t>.</a:t>
            </a:r>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r>
              <a:rPr lang="ar-JO" dirty="0"/>
              <a:t>لتغيير كلمة المرور أو استعادة كلمة المرور الحالية</a:t>
            </a:r>
            <a:r>
              <a:rPr lang="ar-JO" b="0" dirty="0"/>
              <a:t>: في صفحة الاعدادات </a:t>
            </a:r>
            <a:r>
              <a:rPr lang="ar-EG" b="0" dirty="0"/>
              <a:t>اذهب إلى </a:t>
            </a:r>
            <a:r>
              <a:rPr lang="ar-JO" b="0" dirty="0"/>
              <a:t> كلمة المرور </a:t>
            </a:r>
            <a:r>
              <a:rPr lang="en-US" b="0" dirty="0"/>
              <a:t>password</a:t>
            </a:r>
            <a:r>
              <a:rPr lang="ar-JO" b="0" dirty="0"/>
              <a:t> ثم قم بتغيير كلمة المرور.</a:t>
            </a:r>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r>
              <a:rPr lang="ar-JO" dirty="0"/>
              <a:t>لتحديد متى وكيف سيرسل لك تويتر رسائل إلكترونيّة: </a:t>
            </a:r>
            <a:r>
              <a:rPr lang="ar-JO" b="0" dirty="0"/>
              <a:t>في صفحة الاعدادات </a:t>
            </a:r>
            <a:r>
              <a:rPr lang="ar-EG" b="0" dirty="0"/>
              <a:t>اذهب إلى </a:t>
            </a:r>
            <a:r>
              <a:rPr lang="ar-JO" b="0" dirty="0"/>
              <a:t> تنبيهات البريد الإلكتروني </a:t>
            </a:r>
            <a:r>
              <a:rPr lang="en-US" b="0" dirty="0"/>
              <a:t> email notification </a:t>
            </a:r>
            <a:r>
              <a:rPr lang="ar-JO" b="0" dirty="0"/>
              <a:t>ثم قم بتغيير الاعدادات المطلوبة</a:t>
            </a:r>
            <a:r>
              <a:rPr lang="ar-EG" dirty="0"/>
              <a:t>.</a:t>
            </a:r>
            <a:endParaRPr lang="ar-JO" dirty="0"/>
          </a:p>
          <a:p>
            <a:pPr marL="342900" indent="-342900">
              <a:buClr>
                <a:schemeClr val="tx2"/>
              </a:buClr>
              <a:buFont typeface="Arial" panose="020B0604020202020204" pitchFamily="34" charset="0"/>
              <a:buChar char="•"/>
            </a:pPr>
            <a:endParaRPr lang="ar-JO" dirty="0"/>
          </a:p>
          <a:p>
            <a:pPr marL="342900" indent="-342900">
              <a:buClr>
                <a:schemeClr val="tx2"/>
              </a:buClr>
              <a:buFont typeface="Arial" panose="020B0604020202020204" pitchFamily="34" charset="0"/>
              <a:buChar char="•"/>
            </a:pPr>
            <a:r>
              <a:rPr lang="ar-JO" dirty="0"/>
              <a:t>لتحديد متى وكيف سيرسل لك تويتر تنبيهات على صفحة التنبيهات في الموقع: </a:t>
            </a:r>
            <a:r>
              <a:rPr lang="ar-JO" b="0" dirty="0"/>
              <a:t>في صفحة الاعدادات </a:t>
            </a:r>
            <a:r>
              <a:rPr lang="ar-EG" b="0" dirty="0"/>
              <a:t>اذهب إلى </a:t>
            </a:r>
            <a:r>
              <a:rPr lang="ar-JO" b="0" dirty="0"/>
              <a:t> تنبيهات الويب</a:t>
            </a:r>
            <a:r>
              <a:rPr lang="en-US" b="0" dirty="0"/>
              <a:t>web notification </a:t>
            </a:r>
            <a:r>
              <a:rPr lang="ar-JO" b="0" dirty="0"/>
              <a:t> ثم قم بتغيير الاعدادات المطلوبة</a:t>
            </a:r>
            <a:r>
              <a:rPr lang="ar-EG" dirty="0"/>
              <a:t>.</a:t>
            </a:r>
            <a:endParaRPr lang="ar-JO" dirty="0"/>
          </a:p>
          <a:p>
            <a:pPr marL="342900" indent="-342900">
              <a:buClr>
                <a:schemeClr val="tx2"/>
              </a:buClr>
              <a:buFont typeface="Arial" panose="020B0604020202020204" pitchFamily="34" charset="0"/>
              <a:buChar char="•"/>
            </a:pPr>
            <a:endParaRPr lang="ar-JO" dirty="0"/>
          </a:p>
          <a:p>
            <a:pPr marL="342900" indent="-342900">
              <a:buClr>
                <a:schemeClr val="tx2"/>
              </a:buClr>
              <a:buFont typeface="Arial" panose="020B0604020202020204" pitchFamily="34" charset="0"/>
              <a:buChar char="•"/>
            </a:pPr>
            <a:endParaRPr lang="ar-EG"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spTree>
    <p:extLst>
      <p:ext uri="{BB962C8B-B14F-4D97-AF65-F5344CB8AC3E}">
        <p14:creationId xmlns:p14="http://schemas.microsoft.com/office/powerpoint/2010/main" val="1348171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BD9F-9204-48CC-B9AF-105AF76060C8}"/>
              </a:ext>
            </a:extLst>
          </p:cNvPr>
          <p:cNvSpPr>
            <a:spLocks noGrp="1"/>
          </p:cNvSpPr>
          <p:nvPr>
            <p:ph type="title"/>
          </p:nvPr>
        </p:nvSpPr>
        <p:spPr/>
        <p:txBody>
          <a:bodyPr/>
          <a:lstStyle/>
          <a:p>
            <a:r>
              <a:rPr lang="ar-JO" sz="3200" dirty="0">
                <a:latin typeface="Arial" pitchFamily="34" charset="0"/>
                <a:cs typeface="Arial" pitchFamily="34" charset="0"/>
              </a:rPr>
              <a:t>اعادة التغريد </a:t>
            </a:r>
            <a:r>
              <a:rPr lang="en-US" dirty="0"/>
              <a:t>Retweet</a:t>
            </a:r>
            <a:br>
              <a:rPr lang="ar-JO" dirty="0"/>
            </a:br>
            <a:endParaRPr lang="en-US" dirty="0"/>
          </a:p>
        </p:txBody>
      </p:sp>
      <p:sp>
        <p:nvSpPr>
          <p:cNvPr id="3" name="Content Placeholder 2">
            <a:extLst>
              <a:ext uri="{FF2B5EF4-FFF2-40B4-BE49-F238E27FC236}">
                <a16:creationId xmlns:a16="http://schemas.microsoft.com/office/drawing/2014/main" id="{9A1308D1-9F98-477C-8276-D601F87DDC40}"/>
              </a:ext>
            </a:extLst>
          </p:cNvPr>
          <p:cNvSpPr>
            <a:spLocks noGrp="1"/>
          </p:cNvSpPr>
          <p:nvPr>
            <p:ph idx="1"/>
          </p:nvPr>
        </p:nvSpPr>
        <p:spPr/>
        <p:txBody>
          <a:bodyPr/>
          <a:lstStyle/>
          <a:p>
            <a:pPr marL="342900" indent="-342900">
              <a:buClr>
                <a:schemeClr val="tx2"/>
              </a:buClr>
              <a:buFont typeface="Arial" panose="020B0604020202020204" pitchFamily="34" charset="0"/>
              <a:buChar char="•"/>
            </a:pPr>
            <a:r>
              <a:rPr lang="ar-EG" dirty="0"/>
              <a:t>ما المقصود بإعادة التغريد؟</a:t>
            </a:r>
            <a:endParaRPr lang="en-US" dirty="0"/>
          </a:p>
          <a:p>
            <a:pPr marL="800100" lvl="1" indent="-342900"/>
            <a:r>
              <a:rPr lang="ar-EG" dirty="0"/>
              <a:t>إعادة التغريد هي إعادة نشر </a:t>
            </a:r>
            <a:r>
              <a:rPr lang="ar-JO" dirty="0"/>
              <a:t>التغريدة</a:t>
            </a:r>
            <a:r>
              <a:rPr lang="en-US" dirty="0"/>
              <a:t> </a:t>
            </a:r>
            <a:r>
              <a:rPr lang="ar-JO" dirty="0"/>
              <a:t>الخاصة بك او </a:t>
            </a:r>
            <a:r>
              <a:rPr lang="ar-EG" dirty="0"/>
              <a:t>تغريدة شخص آخر. بحيث تساعدك في سرعة مشاركة هذه التغريدة مع جميع متابعيك.</a:t>
            </a:r>
            <a:endParaRPr lang="en-US" dirty="0"/>
          </a:p>
          <a:p>
            <a:pPr marL="342900" indent="-342900">
              <a:buClr>
                <a:schemeClr val="tx2"/>
              </a:buClr>
              <a:buFont typeface="Arial" panose="020B0604020202020204" pitchFamily="34" charset="0"/>
              <a:buChar char="•"/>
            </a:pPr>
            <a:r>
              <a:rPr lang="ar-EG" dirty="0"/>
              <a:t>ما الصورة التي تبدو عليها إعادة التغريد؟</a:t>
            </a:r>
          </a:p>
          <a:p>
            <a:pPr marL="800100" lvl="1" indent="-342900"/>
            <a:r>
              <a:rPr lang="ar-EG" dirty="0"/>
              <a:t>تشبه إعادة التغريد التغريدات العادية متضمنة اسم مؤلفها واسم المستخدم بجوارها، ولكنها تتميز بأيقونة إعادة التغريد </a:t>
            </a:r>
            <a:r>
              <a:rPr lang="en-US" dirty="0"/>
              <a:t>   </a:t>
            </a:r>
            <a:r>
              <a:rPr lang="ar-EG" dirty="0"/>
              <a:t> واسم المستخدم الذي أعاد تغريد التغريدة. إذا شاهدت في خطّك الزمنيّ محتوى من شخص ما لا تتابعه، فابحث عن معلومات "مُعاد تغريدها بواسطة" في التغريدة - فالشخص الذي قام بإعادة التغريد من المفترض أن يكون أحد الأشخاص الذين تتابعهم.</a:t>
            </a:r>
            <a:endParaRPr lang="en-US"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D17D3032-9C43-4A10-8BF6-2E6126D7E7BB}"/>
              </a:ext>
            </a:extLst>
          </p:cNvPr>
          <p:cNvSpPr>
            <a:spLocks noGrp="1"/>
          </p:cNvSpPr>
          <p:nvPr>
            <p:ph type="sldNum" sz="quarter" idx="12"/>
          </p:nvPr>
        </p:nvSpPr>
        <p:spPr/>
        <p:txBody>
          <a:bodyPr/>
          <a:lstStyle/>
          <a:p>
            <a:fld id="{A85E95EA-764A-438A-AB2D-615555310C78}" type="slidenum">
              <a:rPr lang="en-GB" smtClean="0"/>
              <a:pPr/>
              <a:t>27</a:t>
            </a:fld>
            <a:endParaRPr lang="en-GB"/>
          </a:p>
        </p:txBody>
      </p:sp>
      <p:pic>
        <p:nvPicPr>
          <p:cNvPr id="6" name="Picture 2" descr="https://ton.twitter.com/hc_assets/1497393907_1377.png">
            <a:extLst>
              <a:ext uri="{FF2B5EF4-FFF2-40B4-BE49-F238E27FC236}">
                <a16:creationId xmlns:a16="http://schemas.microsoft.com/office/drawing/2014/main" id="{AE2718C6-8ACF-42D8-9A18-06C048830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004" y="3691730"/>
            <a:ext cx="276225" cy="247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4EE026F-80A8-4A40-B7AE-0BB21B4ECC80}"/>
              </a:ext>
            </a:extLst>
          </p:cNvPr>
          <p:cNvPicPr>
            <a:picLocks noChangeAspect="1"/>
          </p:cNvPicPr>
          <p:nvPr/>
        </p:nvPicPr>
        <p:blipFill>
          <a:blip r:embed="rId3"/>
          <a:stretch>
            <a:fillRect/>
          </a:stretch>
        </p:blipFill>
        <p:spPr>
          <a:xfrm>
            <a:off x="648830" y="5016891"/>
            <a:ext cx="6428245" cy="1612509"/>
          </a:xfrm>
          <a:prstGeom prst="rect">
            <a:avLst/>
          </a:prstGeom>
        </p:spPr>
      </p:pic>
      <p:sp>
        <p:nvSpPr>
          <p:cNvPr id="8" name="Oval 7">
            <a:extLst>
              <a:ext uri="{FF2B5EF4-FFF2-40B4-BE49-F238E27FC236}">
                <a16:creationId xmlns:a16="http://schemas.microsoft.com/office/drawing/2014/main" id="{6EBD87EF-B0FD-4508-9A6B-EB173856DFFC}"/>
              </a:ext>
            </a:extLst>
          </p:cNvPr>
          <p:cNvSpPr/>
          <p:nvPr/>
        </p:nvSpPr>
        <p:spPr>
          <a:xfrm>
            <a:off x="1981200" y="5087547"/>
            <a:ext cx="838200" cy="3226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157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BD9F-9204-48CC-B9AF-105AF76060C8}"/>
              </a:ext>
            </a:extLst>
          </p:cNvPr>
          <p:cNvSpPr>
            <a:spLocks noGrp="1"/>
          </p:cNvSpPr>
          <p:nvPr>
            <p:ph type="title"/>
          </p:nvPr>
        </p:nvSpPr>
        <p:spPr/>
        <p:txBody>
          <a:bodyPr/>
          <a:lstStyle/>
          <a:p>
            <a:r>
              <a:rPr lang="ar-JO" dirty="0"/>
              <a:t>أين تظهر إعادة التغريد؟</a:t>
            </a:r>
            <a:br>
              <a:rPr lang="ar-JO" dirty="0"/>
            </a:br>
            <a:endParaRPr lang="en-US" dirty="0"/>
          </a:p>
        </p:txBody>
      </p:sp>
      <p:sp>
        <p:nvSpPr>
          <p:cNvPr id="3" name="Content Placeholder 2">
            <a:extLst>
              <a:ext uri="{FF2B5EF4-FFF2-40B4-BE49-F238E27FC236}">
                <a16:creationId xmlns:a16="http://schemas.microsoft.com/office/drawing/2014/main" id="{9A1308D1-9F98-477C-8276-D601F87DDC40}"/>
              </a:ext>
            </a:extLst>
          </p:cNvPr>
          <p:cNvSpPr>
            <a:spLocks noGrp="1"/>
          </p:cNvSpPr>
          <p:nvPr>
            <p:ph idx="1"/>
          </p:nvPr>
        </p:nvSpPr>
        <p:spPr/>
        <p:txBody>
          <a:bodyPr/>
          <a:lstStyle/>
          <a:p>
            <a:r>
              <a:rPr lang="ar-JO" dirty="0"/>
              <a:t>التغريدات المُعاد تغريدها بواسطة أشخاص آخرين:</a:t>
            </a:r>
            <a:endParaRPr lang="ar-JO" b="0" dirty="0"/>
          </a:p>
          <a:p>
            <a:pPr marL="342900" indent="-342900">
              <a:buFont typeface="Arial" panose="020B0604020202020204" pitchFamily="34" charset="0"/>
              <a:buChar char="•"/>
            </a:pPr>
            <a:r>
              <a:rPr lang="ar-JO" b="0" dirty="0"/>
              <a:t>يمكنك رؤية التغريدات المُعاد تغريدات بواسطة الأشخاص الذين تتابعهم في الخطّ الزمنيّ للصفحة الرئيسيّة.</a:t>
            </a:r>
          </a:p>
          <a:p>
            <a:pPr marL="342900" indent="-342900">
              <a:buFont typeface="Arial" panose="020B0604020202020204" pitchFamily="34" charset="0"/>
              <a:buChar char="•"/>
            </a:pPr>
            <a:r>
              <a:rPr lang="ar-JO" b="0" dirty="0"/>
              <a:t>وإعادات التغريد، مثلها مثل التغريدات العادية، لا تظهر من الحسابات التي قمت بحظرها.</a:t>
            </a:r>
          </a:p>
          <a:p>
            <a:r>
              <a:rPr lang="ar-JO" dirty="0"/>
              <a:t>تغريداتك المُعاد تغريدها بواسطة آخرين:</a:t>
            </a:r>
            <a:endParaRPr lang="ar-JO" b="0" dirty="0"/>
          </a:p>
          <a:p>
            <a:pPr marL="342900" indent="-342900">
              <a:buFont typeface="Arial" panose="020B0604020202020204" pitchFamily="34" charset="0"/>
              <a:buChar char="•"/>
            </a:pPr>
            <a:r>
              <a:rPr lang="ar-JO" b="0" dirty="0"/>
              <a:t>انتقل إلى علامة التبويب </a:t>
            </a:r>
            <a:r>
              <a:rPr lang="ar-JO" dirty="0"/>
              <a:t>التنبيهات</a:t>
            </a:r>
            <a:r>
              <a:rPr lang="ar-JO" b="0" dirty="0"/>
              <a:t>. سوف تشاهد جميع الأنشطة المتعلقة بتغريداتك - بما في ذلك ما تمت إعادة تغريده مؤخرًا وبواسطة من.</a:t>
            </a:r>
          </a:p>
          <a:p>
            <a:endParaRPr lang="en-US" dirty="0"/>
          </a:p>
        </p:txBody>
      </p:sp>
      <p:sp>
        <p:nvSpPr>
          <p:cNvPr id="4" name="Slide Number Placeholder 3">
            <a:extLst>
              <a:ext uri="{FF2B5EF4-FFF2-40B4-BE49-F238E27FC236}">
                <a16:creationId xmlns:a16="http://schemas.microsoft.com/office/drawing/2014/main" id="{D17D3032-9C43-4A10-8BF6-2E6126D7E7BB}"/>
              </a:ext>
            </a:extLst>
          </p:cNvPr>
          <p:cNvSpPr>
            <a:spLocks noGrp="1"/>
          </p:cNvSpPr>
          <p:nvPr>
            <p:ph type="sldNum" sz="quarter" idx="12"/>
          </p:nvPr>
        </p:nvSpPr>
        <p:spPr/>
        <p:txBody>
          <a:bodyPr/>
          <a:lstStyle/>
          <a:p>
            <a:fld id="{A85E95EA-764A-438A-AB2D-615555310C78}" type="slidenum">
              <a:rPr lang="en-GB" smtClean="0"/>
              <a:pPr/>
              <a:t>28</a:t>
            </a:fld>
            <a:endParaRPr lang="en-GB"/>
          </a:p>
        </p:txBody>
      </p:sp>
    </p:spTree>
    <p:extLst>
      <p:ext uri="{BB962C8B-B14F-4D97-AF65-F5344CB8AC3E}">
        <p14:creationId xmlns:p14="http://schemas.microsoft.com/office/powerpoint/2010/main" val="2329829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D712-AA01-44D5-A3BF-2D20E9D11821}"/>
              </a:ext>
            </a:extLst>
          </p:cNvPr>
          <p:cNvSpPr>
            <a:spLocks noGrp="1"/>
          </p:cNvSpPr>
          <p:nvPr>
            <p:ph type="title"/>
          </p:nvPr>
        </p:nvSpPr>
        <p:spPr/>
        <p:txBody>
          <a:bodyPr/>
          <a:lstStyle/>
          <a:p>
            <a:r>
              <a:rPr lang="ar-JO" dirty="0"/>
              <a:t>كيف يمكن إيقاف تشغيل إعادات التغريد؟</a:t>
            </a:r>
            <a:br>
              <a:rPr lang="ar-JO" dirty="0"/>
            </a:br>
            <a:endParaRPr lang="en-US" dirty="0"/>
          </a:p>
        </p:txBody>
      </p:sp>
      <p:sp>
        <p:nvSpPr>
          <p:cNvPr id="3" name="Content Placeholder 2">
            <a:extLst>
              <a:ext uri="{FF2B5EF4-FFF2-40B4-BE49-F238E27FC236}">
                <a16:creationId xmlns:a16="http://schemas.microsoft.com/office/drawing/2014/main" id="{4B094A9A-2777-42E9-A2FF-D22DD3579FB3}"/>
              </a:ext>
            </a:extLst>
          </p:cNvPr>
          <p:cNvSpPr>
            <a:spLocks noGrp="1"/>
          </p:cNvSpPr>
          <p:nvPr>
            <p:ph idx="1"/>
          </p:nvPr>
        </p:nvSpPr>
        <p:spPr>
          <a:xfrm>
            <a:off x="2743200" y="1752600"/>
            <a:ext cx="5334000" cy="4373563"/>
          </a:xfrm>
        </p:spPr>
        <p:txBody>
          <a:bodyPr/>
          <a:lstStyle/>
          <a:p>
            <a:pPr marL="342900" indent="-342900">
              <a:buFont typeface="Arial" panose="020B0604020202020204" pitchFamily="34" charset="0"/>
              <a:buChar char="•"/>
            </a:pPr>
            <a:r>
              <a:rPr lang="ar-JO" b="0" dirty="0"/>
              <a:t>يمكنك إيقاف تشغيل إعادات التغريد لمستخدم معين إذا لم يعجبك ما يقوم بمشاركته. حدد </a:t>
            </a:r>
            <a:r>
              <a:rPr lang="ar-JO" dirty="0"/>
              <a:t>إيقاف إعادة التغريد </a:t>
            </a:r>
            <a:r>
              <a:rPr lang="ar-JO" b="0" dirty="0"/>
              <a:t>من صفحة الملف الشخصيّ لأحد الحسابات لإيقاف رؤية التغريدات المُعاد تغريدها (اضغط على أيقونة التجاوز </a:t>
            </a:r>
            <a:r>
              <a:rPr lang="en-US" b="0" dirty="0"/>
              <a:t>   </a:t>
            </a:r>
            <a:r>
              <a:rPr lang="ar-JO" b="0" dirty="0"/>
              <a:t> على الويب</a:t>
            </a:r>
            <a:r>
              <a:rPr lang="en-US" b="0" dirty="0"/>
              <a:t>(</a:t>
            </a:r>
            <a:r>
              <a:rPr lang="ar-JO" b="0" dirty="0"/>
              <a:t>.</a:t>
            </a:r>
            <a:endParaRPr lang="en-US" b="0" dirty="0"/>
          </a:p>
          <a:p>
            <a:pPr marL="342900" indent="-342900">
              <a:buFont typeface="Arial" panose="020B0604020202020204" pitchFamily="34" charset="0"/>
              <a:buChar char="•"/>
            </a:pPr>
            <a:r>
              <a:rPr lang="ar-JO" b="0" dirty="0"/>
              <a:t>لا يكون تشغيل إعادة التغريد أو إيقافها بأثر رجعي، مما يعني أنه لا يمكنك إزالة إعادات التغريد الموجودة بالفعل في خطّك الزمنيّ.</a:t>
            </a:r>
          </a:p>
          <a:p>
            <a:pPr marL="342900" indent="-342900">
              <a:buFont typeface="Arial" panose="020B0604020202020204" pitchFamily="34" charset="0"/>
              <a:buChar char="•"/>
            </a:pPr>
            <a:r>
              <a:rPr lang="ar-EG" sz="2100" b="0" dirty="0"/>
              <a:t>لا يمكن إيقاف تشغيل إعاد</a:t>
            </a:r>
            <a:r>
              <a:rPr lang="ar-JO" sz="2100" b="0" dirty="0"/>
              <a:t>ة</a:t>
            </a:r>
            <a:r>
              <a:rPr lang="ar-EG" sz="2100" b="0" dirty="0"/>
              <a:t> التغريد </a:t>
            </a:r>
            <a:r>
              <a:rPr lang="ar-JO" sz="2100" b="0" dirty="0"/>
              <a:t>ل</a:t>
            </a:r>
            <a:r>
              <a:rPr lang="ar-EG" sz="2100" b="0" dirty="0"/>
              <a:t>كلّ المستخدمين</a:t>
            </a:r>
            <a:r>
              <a:rPr lang="ar-JO" sz="2100" b="0" dirty="0"/>
              <a:t> بخطوة واحدة بل يجب الدخول الى الملف الشخصي لكل شخص على حده والقيام بالخطوات السابقة</a:t>
            </a:r>
            <a:r>
              <a:rPr lang="ar-EG" sz="2100" b="0" dirty="0"/>
              <a:t>.</a:t>
            </a:r>
          </a:p>
        </p:txBody>
      </p:sp>
      <p:sp>
        <p:nvSpPr>
          <p:cNvPr id="4" name="Slide Number Placeholder 3">
            <a:extLst>
              <a:ext uri="{FF2B5EF4-FFF2-40B4-BE49-F238E27FC236}">
                <a16:creationId xmlns:a16="http://schemas.microsoft.com/office/drawing/2014/main" id="{CA6ECD2D-D0C1-466B-BE8A-7502081D7EE5}"/>
              </a:ext>
            </a:extLst>
          </p:cNvPr>
          <p:cNvSpPr>
            <a:spLocks noGrp="1"/>
          </p:cNvSpPr>
          <p:nvPr>
            <p:ph type="sldNum" sz="quarter" idx="12"/>
          </p:nvPr>
        </p:nvSpPr>
        <p:spPr/>
        <p:txBody>
          <a:bodyPr/>
          <a:lstStyle/>
          <a:p>
            <a:fld id="{A85E95EA-764A-438A-AB2D-615555310C78}" type="slidenum">
              <a:rPr lang="en-GB" smtClean="0"/>
              <a:pPr/>
              <a:t>29</a:t>
            </a:fld>
            <a:endParaRPr lang="en-GB"/>
          </a:p>
        </p:txBody>
      </p:sp>
      <p:pic>
        <p:nvPicPr>
          <p:cNvPr id="5" name="Picture 4">
            <a:extLst>
              <a:ext uri="{FF2B5EF4-FFF2-40B4-BE49-F238E27FC236}">
                <a16:creationId xmlns:a16="http://schemas.microsoft.com/office/drawing/2014/main" id="{F32E8340-5B39-43EB-9CEE-BA2129D56523}"/>
              </a:ext>
            </a:extLst>
          </p:cNvPr>
          <p:cNvPicPr>
            <a:picLocks noChangeAspect="1"/>
          </p:cNvPicPr>
          <p:nvPr/>
        </p:nvPicPr>
        <p:blipFill>
          <a:blip r:embed="rId2"/>
          <a:stretch>
            <a:fillRect/>
          </a:stretch>
        </p:blipFill>
        <p:spPr>
          <a:xfrm>
            <a:off x="3990975" y="2286000"/>
            <a:ext cx="276225" cy="523875"/>
          </a:xfrm>
          <a:prstGeom prst="rect">
            <a:avLst/>
          </a:prstGeom>
        </p:spPr>
      </p:pic>
      <p:pic>
        <p:nvPicPr>
          <p:cNvPr id="6" name="Picture 5">
            <a:extLst>
              <a:ext uri="{FF2B5EF4-FFF2-40B4-BE49-F238E27FC236}">
                <a16:creationId xmlns:a16="http://schemas.microsoft.com/office/drawing/2014/main" id="{D263F494-6A2E-460F-BACB-7DA77CD178D5}"/>
              </a:ext>
            </a:extLst>
          </p:cNvPr>
          <p:cNvPicPr>
            <a:picLocks noChangeAspect="1"/>
          </p:cNvPicPr>
          <p:nvPr/>
        </p:nvPicPr>
        <p:blipFill>
          <a:blip r:embed="rId3"/>
          <a:stretch>
            <a:fillRect/>
          </a:stretch>
        </p:blipFill>
        <p:spPr>
          <a:xfrm>
            <a:off x="533400" y="1905000"/>
            <a:ext cx="2066925" cy="3371850"/>
          </a:xfrm>
          <a:prstGeom prst="rect">
            <a:avLst/>
          </a:prstGeom>
        </p:spPr>
      </p:pic>
      <p:sp>
        <p:nvSpPr>
          <p:cNvPr id="8" name="Oval 7">
            <a:extLst>
              <a:ext uri="{FF2B5EF4-FFF2-40B4-BE49-F238E27FC236}">
                <a16:creationId xmlns:a16="http://schemas.microsoft.com/office/drawing/2014/main" id="{74E89D47-FEF3-4C44-96F9-3320C3A54D26}"/>
              </a:ext>
            </a:extLst>
          </p:cNvPr>
          <p:cNvSpPr/>
          <p:nvPr/>
        </p:nvSpPr>
        <p:spPr>
          <a:xfrm>
            <a:off x="655955" y="4114800"/>
            <a:ext cx="132524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03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تاريخ تويتر</a:t>
            </a:r>
            <a:br>
              <a:rPr lang="ar-JO" dirty="0"/>
            </a:br>
            <a:endParaRPr lang="en-US" dirty="0"/>
          </a:p>
        </p:txBody>
      </p:sp>
      <p:sp>
        <p:nvSpPr>
          <p:cNvPr id="3" name="Content Placeholder 2"/>
          <p:cNvSpPr>
            <a:spLocks noGrp="1"/>
          </p:cNvSpPr>
          <p:nvPr>
            <p:ph idx="1"/>
          </p:nvPr>
        </p:nvSpPr>
        <p:spPr/>
        <p:txBody>
          <a:bodyPr>
            <a:normAutofit/>
          </a:bodyPr>
          <a:lstStyle/>
          <a:p>
            <a:r>
              <a:rPr lang="ar-JO" sz="2400" b="0" dirty="0"/>
              <a:t>أول تغريدة كانت في 21 مارس 2006 من خلال موقع تويتر</a:t>
            </a:r>
            <a:r>
              <a:rPr lang="en-US" sz="2400" b="0" dirty="0"/>
              <a:t> </a:t>
            </a:r>
            <a:r>
              <a:rPr lang="ar-JO" sz="2400" b="0" dirty="0"/>
              <a:t>عن طريق الشريك المؤسس والرئيس التنفيذي للشركة.</a:t>
            </a:r>
            <a:endParaRPr lang="en-US" sz="2400" b="0" dirty="0"/>
          </a:p>
          <a:p>
            <a:r>
              <a:rPr lang="en-US" sz="2400" b="0" dirty="0">
                <a:hlinkClick r:id="rId2"/>
              </a:rPr>
              <a:t>https://twitter.com/jack/status/20</a:t>
            </a:r>
            <a:endParaRPr lang="en-US" sz="2400" b="0" dirty="0"/>
          </a:p>
          <a:p>
            <a:br>
              <a:rPr lang="en-US" sz="2400" dirty="0"/>
            </a:br>
            <a:endParaRPr lang="ar-JO" sz="2100" b="0" dirty="0"/>
          </a:p>
          <a:p>
            <a:pPr marL="342900" indent="-342900">
              <a:buClr>
                <a:schemeClr val="tx2"/>
              </a:buClr>
              <a:buFont typeface="Arial" panose="020B0604020202020204" pitchFamily="34" charset="0"/>
              <a:buChar char="•"/>
            </a:pPr>
            <a:endParaRPr lang="ar-JO" sz="2100" b="0" dirty="0"/>
          </a:p>
          <a:p>
            <a:pPr marL="342900" indent="-342900">
              <a:buClr>
                <a:schemeClr val="tx2"/>
              </a:buClr>
              <a:buFont typeface="Arial" panose="020B0604020202020204" pitchFamily="34" charset="0"/>
              <a:buChar char="•"/>
            </a:pPr>
            <a:endParaRPr lang="ar-EG" sz="2100" b="0" dirty="0"/>
          </a:p>
          <a:p>
            <a:r>
              <a:rPr lang="ar-JO" dirty="0"/>
              <a:t>		</a:t>
            </a:r>
            <a:endParaRPr lang="en-GB"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480" y="3200400"/>
            <a:ext cx="5828608" cy="328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068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8F732-92B7-47B8-A415-3F24DDD3B9EE}"/>
              </a:ext>
            </a:extLst>
          </p:cNvPr>
          <p:cNvSpPr>
            <a:spLocks noGrp="1"/>
          </p:cNvSpPr>
          <p:nvPr>
            <p:ph type="title"/>
          </p:nvPr>
        </p:nvSpPr>
        <p:spPr/>
        <p:txBody>
          <a:bodyPr/>
          <a:lstStyle/>
          <a:p>
            <a:r>
              <a:rPr lang="ar-JO" dirty="0"/>
              <a:t>لماذا تتعذر إعادة تغريد بعض التغريدات؟</a:t>
            </a:r>
            <a:br>
              <a:rPr lang="ar-JO" dirty="0"/>
            </a:br>
            <a:endParaRPr lang="en-US" dirty="0"/>
          </a:p>
        </p:txBody>
      </p:sp>
      <p:sp>
        <p:nvSpPr>
          <p:cNvPr id="3" name="Content Placeholder 2">
            <a:extLst>
              <a:ext uri="{FF2B5EF4-FFF2-40B4-BE49-F238E27FC236}">
                <a16:creationId xmlns:a16="http://schemas.microsoft.com/office/drawing/2014/main" id="{0CC26A5F-DAF4-42CE-8BCC-AC92BF2BF706}"/>
              </a:ext>
            </a:extLst>
          </p:cNvPr>
          <p:cNvSpPr>
            <a:spLocks noGrp="1"/>
          </p:cNvSpPr>
          <p:nvPr>
            <p:ph idx="1"/>
          </p:nvPr>
        </p:nvSpPr>
        <p:spPr/>
        <p:txBody>
          <a:bodyPr/>
          <a:lstStyle/>
          <a:p>
            <a:pPr marL="342900" indent="-342900">
              <a:buFont typeface="Arial" panose="020B0604020202020204" pitchFamily="34" charset="0"/>
              <a:buChar char="•"/>
            </a:pPr>
            <a:r>
              <a:rPr lang="ar-JO" b="0" dirty="0"/>
              <a:t>إذا رأيت أيقونة القفل     بجوار اسم أحد المستخدمين على صفحة ملفه الشخصيّ أو على تغريداته، فهذا يعني أن تغريداته محمية ولن تتمكن من إعادة تغريد المحتوى الذي نشره.</a:t>
            </a:r>
          </a:p>
          <a:p>
            <a:pPr marL="342900" indent="-342900">
              <a:buFont typeface="Arial" panose="020B0604020202020204" pitchFamily="34" charset="0"/>
              <a:buChar char="•"/>
            </a:pPr>
            <a:r>
              <a:rPr lang="ar-JO" b="0" dirty="0"/>
              <a:t>إذا كانت تغريداتك محمية، يظل بإمكانك إعادة تغريد واقتباس تغريداتك الخاصة. ولن يتمكن من مشاهدتها إلا الأشخاص الذين سمحت لهم بذلك.</a:t>
            </a:r>
          </a:p>
          <a:p>
            <a:pPr marL="342900" indent="-342900">
              <a:buFont typeface="Arial" panose="020B0604020202020204" pitchFamily="34" charset="0"/>
              <a:buChar char="•"/>
            </a:pPr>
            <a:r>
              <a:rPr lang="ar-JO" b="0" dirty="0"/>
              <a:t>كما يمكنك رؤية التغريدات المحمية من حساب تتابعه في خطّك الزمنيّ لأن هذا الحساب قد وافق على طلب متابعتك، ولكن نظرًا لأنه لم يختر مشاركة تغريداته بشكلٍ عام، فلا يمكن إعادة نشر تغريداته بواسطتك أو بواسطة أي شخص آخر.</a:t>
            </a:r>
            <a:endParaRPr lang="en-US" b="0" dirty="0"/>
          </a:p>
        </p:txBody>
      </p:sp>
      <p:sp>
        <p:nvSpPr>
          <p:cNvPr id="4" name="Slide Number Placeholder 3">
            <a:extLst>
              <a:ext uri="{FF2B5EF4-FFF2-40B4-BE49-F238E27FC236}">
                <a16:creationId xmlns:a16="http://schemas.microsoft.com/office/drawing/2014/main" id="{29D5B5B6-0AA6-4917-9CD1-4225A27EA4C8}"/>
              </a:ext>
            </a:extLst>
          </p:cNvPr>
          <p:cNvSpPr>
            <a:spLocks noGrp="1"/>
          </p:cNvSpPr>
          <p:nvPr>
            <p:ph type="sldNum" sz="quarter" idx="12"/>
          </p:nvPr>
        </p:nvSpPr>
        <p:spPr/>
        <p:txBody>
          <a:bodyPr/>
          <a:lstStyle/>
          <a:p>
            <a:fld id="{A85E95EA-764A-438A-AB2D-615555310C78}" type="slidenum">
              <a:rPr lang="en-GB" smtClean="0"/>
              <a:pPr/>
              <a:t>30</a:t>
            </a:fld>
            <a:endParaRPr lang="en-GB"/>
          </a:p>
        </p:txBody>
      </p:sp>
      <p:pic>
        <p:nvPicPr>
          <p:cNvPr id="5" name="Picture 4">
            <a:extLst>
              <a:ext uri="{FF2B5EF4-FFF2-40B4-BE49-F238E27FC236}">
                <a16:creationId xmlns:a16="http://schemas.microsoft.com/office/drawing/2014/main" id="{0627D160-43D9-4EBF-8E09-26A847D42902}"/>
              </a:ext>
            </a:extLst>
          </p:cNvPr>
          <p:cNvPicPr>
            <a:picLocks noChangeAspect="1"/>
          </p:cNvPicPr>
          <p:nvPr/>
        </p:nvPicPr>
        <p:blipFill>
          <a:blip r:embed="rId2"/>
          <a:stretch>
            <a:fillRect/>
          </a:stretch>
        </p:blipFill>
        <p:spPr>
          <a:xfrm>
            <a:off x="5715000" y="1752600"/>
            <a:ext cx="333375" cy="304800"/>
          </a:xfrm>
          <a:prstGeom prst="rect">
            <a:avLst/>
          </a:prstGeom>
        </p:spPr>
      </p:pic>
    </p:spTree>
    <p:extLst>
      <p:ext uri="{BB962C8B-B14F-4D97-AF65-F5344CB8AC3E}">
        <p14:creationId xmlns:p14="http://schemas.microsoft.com/office/powerpoint/2010/main" val="1790294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A88F-8C96-4D3D-8328-9621F06BD15B}"/>
              </a:ext>
            </a:extLst>
          </p:cNvPr>
          <p:cNvSpPr>
            <a:spLocks noGrp="1"/>
          </p:cNvSpPr>
          <p:nvPr>
            <p:ph type="title"/>
          </p:nvPr>
        </p:nvSpPr>
        <p:spPr/>
        <p:txBody>
          <a:bodyPr/>
          <a:lstStyle/>
          <a:p>
            <a:r>
              <a:rPr lang="ar-JO" dirty="0"/>
              <a:t>ما الفرق بين التغريدات العامة والمحميّة؟</a:t>
            </a:r>
            <a:br>
              <a:rPr lang="ar-JO" dirty="0"/>
            </a:br>
            <a:endParaRPr lang="en-US" dirty="0"/>
          </a:p>
        </p:txBody>
      </p:sp>
      <p:sp>
        <p:nvSpPr>
          <p:cNvPr id="3" name="Content Placeholder 2">
            <a:extLst>
              <a:ext uri="{FF2B5EF4-FFF2-40B4-BE49-F238E27FC236}">
                <a16:creationId xmlns:a16="http://schemas.microsoft.com/office/drawing/2014/main" id="{EC4D3A25-E829-4DFE-837D-A2FFE7904996}"/>
              </a:ext>
            </a:extLst>
          </p:cNvPr>
          <p:cNvSpPr>
            <a:spLocks noGrp="1"/>
          </p:cNvSpPr>
          <p:nvPr>
            <p:ph idx="1"/>
          </p:nvPr>
        </p:nvSpPr>
        <p:spPr/>
        <p:txBody>
          <a:bodyPr/>
          <a:lstStyle/>
          <a:p>
            <a:pPr marL="342900" indent="-342900">
              <a:buFont typeface="Arial" panose="020B0604020202020204" pitchFamily="34" charset="0"/>
              <a:buChar char="•"/>
            </a:pPr>
            <a:r>
              <a:rPr lang="ar-JO" b="0" dirty="0"/>
              <a:t>عندما تقوم بالتسجيل في تويتر، تكون تغريداتك عامة بشكل افتراضي؛ بمعنى أنّه بإمكان أي شخص عرض تغريداتك والتفاعل معها. ومتى أردت حماية تغريداتك، يُمكنك إجراء ذلك من خلال إعدادات حسابك.</a:t>
            </a:r>
          </a:p>
          <a:p>
            <a:pPr marL="342900" indent="-342900">
              <a:buFont typeface="Arial" panose="020B0604020202020204" pitchFamily="34" charset="0"/>
              <a:buChar char="•"/>
            </a:pPr>
            <a:r>
              <a:rPr lang="ar-JO" b="0" dirty="0"/>
              <a:t>إذا جعلت تغريداتك محميّة، فستتلقّى طلبًا في حالة رغبة شخص ما في متابعتك، ومن ثم يمكنك قبوله أو رفضه. وبالنسبة للحسابات التي تابعتك قبل حماية تغريداتك، فسيظلّ بإمكانها عرض تغريداتك المحميّة والتفاعل معها ما لم تقم بحظر تلك الحسابات.</a:t>
            </a:r>
          </a:p>
        </p:txBody>
      </p:sp>
      <p:sp>
        <p:nvSpPr>
          <p:cNvPr id="4" name="Slide Number Placeholder 3">
            <a:extLst>
              <a:ext uri="{FF2B5EF4-FFF2-40B4-BE49-F238E27FC236}">
                <a16:creationId xmlns:a16="http://schemas.microsoft.com/office/drawing/2014/main" id="{7AB463C2-A3BB-4844-A78B-8260DB260549}"/>
              </a:ext>
            </a:extLst>
          </p:cNvPr>
          <p:cNvSpPr>
            <a:spLocks noGrp="1"/>
          </p:cNvSpPr>
          <p:nvPr>
            <p:ph type="sldNum" sz="quarter" idx="12"/>
          </p:nvPr>
        </p:nvSpPr>
        <p:spPr/>
        <p:txBody>
          <a:bodyPr/>
          <a:lstStyle/>
          <a:p>
            <a:fld id="{A85E95EA-764A-438A-AB2D-615555310C78}" type="slidenum">
              <a:rPr lang="en-GB" smtClean="0"/>
              <a:pPr/>
              <a:t>31</a:t>
            </a:fld>
            <a:endParaRPr lang="en-GB"/>
          </a:p>
        </p:txBody>
      </p:sp>
    </p:spTree>
    <p:extLst>
      <p:ext uri="{BB962C8B-B14F-4D97-AF65-F5344CB8AC3E}">
        <p14:creationId xmlns:p14="http://schemas.microsoft.com/office/powerpoint/2010/main" val="1769461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535A-D4C2-4408-8A1A-8DC68093448B}"/>
              </a:ext>
            </a:extLst>
          </p:cNvPr>
          <p:cNvSpPr>
            <a:spLocks noGrp="1"/>
          </p:cNvSpPr>
          <p:nvPr>
            <p:ph type="title"/>
          </p:nvPr>
        </p:nvSpPr>
        <p:spPr/>
        <p:txBody>
          <a:bodyPr/>
          <a:lstStyle/>
          <a:p>
            <a:r>
              <a:rPr lang="ar-JO" dirty="0"/>
              <a:t>من الذي يُمكنه رؤية تغريداتي؟</a:t>
            </a:r>
            <a:br>
              <a:rPr lang="ar-JO" dirty="0"/>
            </a:br>
            <a:endParaRPr lang="en-US" dirty="0"/>
          </a:p>
        </p:txBody>
      </p:sp>
      <p:sp>
        <p:nvSpPr>
          <p:cNvPr id="3" name="Content Placeholder 2">
            <a:extLst>
              <a:ext uri="{FF2B5EF4-FFF2-40B4-BE49-F238E27FC236}">
                <a16:creationId xmlns:a16="http://schemas.microsoft.com/office/drawing/2014/main" id="{1BE93175-0F08-4D44-B561-590B0720D3D6}"/>
              </a:ext>
            </a:extLst>
          </p:cNvPr>
          <p:cNvSpPr>
            <a:spLocks noGrp="1"/>
          </p:cNvSpPr>
          <p:nvPr>
            <p:ph idx="1"/>
          </p:nvPr>
        </p:nvSpPr>
        <p:spPr/>
        <p:txBody>
          <a:bodyPr/>
          <a:lstStyle/>
          <a:p>
            <a:pPr marL="342900" indent="-342900">
              <a:buFont typeface="Arial" panose="020B0604020202020204" pitchFamily="34" charset="0"/>
              <a:buChar char="•"/>
            </a:pPr>
            <a:r>
              <a:rPr lang="ar-JO" dirty="0"/>
              <a:t>التغريدات العامة</a:t>
            </a:r>
            <a:r>
              <a:rPr lang="ar-JO" b="0" dirty="0"/>
              <a:t>: (الإعداد الافتراضي) تكون مرئية لأي شخص، سواء كان لديه حساب على تويتر أم لا.</a:t>
            </a:r>
          </a:p>
          <a:p>
            <a:pPr marL="342900" indent="-342900">
              <a:buFont typeface="Arial" panose="020B0604020202020204" pitchFamily="34" charset="0"/>
              <a:buChar char="•"/>
            </a:pPr>
            <a:r>
              <a:rPr lang="ar-JO" dirty="0"/>
              <a:t>التغريدات المحميّة</a:t>
            </a:r>
            <a:r>
              <a:rPr lang="ar-JO" b="0" dirty="0"/>
              <a:t>: تقتصر إمكانية مشاهدتها على متابعيك على تويتر فقط.</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36244FF-5011-4635-BE80-DFBEAB98D65D}"/>
              </a:ext>
            </a:extLst>
          </p:cNvPr>
          <p:cNvSpPr>
            <a:spLocks noGrp="1"/>
          </p:cNvSpPr>
          <p:nvPr>
            <p:ph type="sldNum" sz="quarter" idx="12"/>
          </p:nvPr>
        </p:nvSpPr>
        <p:spPr/>
        <p:txBody>
          <a:bodyPr/>
          <a:lstStyle/>
          <a:p>
            <a:fld id="{A85E95EA-764A-438A-AB2D-615555310C78}" type="slidenum">
              <a:rPr lang="en-GB" smtClean="0"/>
              <a:pPr/>
              <a:t>32</a:t>
            </a:fld>
            <a:endParaRPr lang="en-GB"/>
          </a:p>
        </p:txBody>
      </p:sp>
      <p:pic>
        <p:nvPicPr>
          <p:cNvPr id="3074" name="Picture 2" descr="https://ton.twitter.com/hc_assets/1463603047_8221.png">
            <a:extLst>
              <a:ext uri="{FF2B5EF4-FFF2-40B4-BE49-F238E27FC236}">
                <a16:creationId xmlns:a16="http://schemas.microsoft.com/office/drawing/2014/main" id="{E5011255-636A-4DBC-9030-DFB218B3C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71825"/>
            <a:ext cx="2028825"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on.twitter.com/hc_assets/1463603059_22741.png">
            <a:extLst>
              <a:ext uri="{FF2B5EF4-FFF2-40B4-BE49-F238E27FC236}">
                <a16:creationId xmlns:a16="http://schemas.microsoft.com/office/drawing/2014/main" id="{435B0425-9DAD-40C3-A4FC-D9A399C36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63999"/>
            <a:ext cx="569595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31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BD2F9-00CC-430B-8C7D-997DD7F06459}"/>
              </a:ext>
            </a:extLst>
          </p:cNvPr>
          <p:cNvSpPr>
            <a:spLocks noGrp="1"/>
          </p:cNvSpPr>
          <p:nvPr>
            <p:ph type="title"/>
          </p:nvPr>
        </p:nvSpPr>
        <p:spPr/>
        <p:txBody>
          <a:bodyPr/>
          <a:lstStyle/>
          <a:p>
            <a:r>
              <a:rPr lang="ar-JO" dirty="0"/>
              <a:t>ما الذي يحدث عند حماية تغريداتك؟</a:t>
            </a:r>
            <a:br>
              <a:rPr lang="ar-JO" dirty="0"/>
            </a:br>
            <a:endParaRPr lang="en-US" dirty="0"/>
          </a:p>
        </p:txBody>
      </p:sp>
      <p:sp>
        <p:nvSpPr>
          <p:cNvPr id="3" name="Content Placeholder 2">
            <a:extLst>
              <a:ext uri="{FF2B5EF4-FFF2-40B4-BE49-F238E27FC236}">
                <a16:creationId xmlns:a16="http://schemas.microsoft.com/office/drawing/2014/main" id="{5115FE1B-FC5A-4987-8EF8-8636C206A952}"/>
              </a:ext>
            </a:extLst>
          </p:cNvPr>
          <p:cNvSpPr>
            <a:spLocks noGrp="1"/>
          </p:cNvSpPr>
          <p:nvPr>
            <p:ph idx="1"/>
          </p:nvPr>
        </p:nvSpPr>
        <p:spPr/>
        <p:txBody>
          <a:bodyPr>
            <a:normAutofit/>
          </a:bodyPr>
          <a:lstStyle/>
          <a:p>
            <a:pPr marL="342900" indent="-342900">
              <a:buFont typeface="Arial" panose="020B0604020202020204" pitchFamily="34" charset="0"/>
              <a:buChar char="•"/>
            </a:pPr>
            <a:r>
              <a:rPr lang="ar-JO" b="0" dirty="0"/>
              <a:t>ستتلقّى طلبًا في حالة رغبة شخص ما في متابعتك، ومن ثم يمكنك قبوله أو رفضه.</a:t>
            </a:r>
          </a:p>
          <a:p>
            <a:pPr marL="342900" indent="-342900">
              <a:buFont typeface="Arial" panose="020B0604020202020204" pitchFamily="34" charset="0"/>
              <a:buChar char="•"/>
            </a:pPr>
            <a:r>
              <a:rPr lang="ar-JO" b="0" dirty="0"/>
              <a:t>ستقتصر إمكانية مشاهدة تغريداتك على متابعيك فقط.</a:t>
            </a:r>
          </a:p>
          <a:p>
            <a:pPr marL="342900" indent="-342900">
              <a:buFont typeface="Arial" panose="020B0604020202020204" pitchFamily="34" charset="0"/>
              <a:buChar char="•"/>
            </a:pPr>
            <a:r>
              <a:rPr lang="ar-JO" b="0" dirty="0"/>
              <a:t>لن يتمكّن متابعوك من استخدام زر إعادة تغريد  من أجل إعادة التغريد أو اقتباس التغريدة الخاصة بك.</a:t>
            </a:r>
          </a:p>
          <a:p>
            <a:pPr marL="342900" indent="-342900">
              <a:buFont typeface="Arial" panose="020B0604020202020204" pitchFamily="34" charset="0"/>
              <a:buChar char="•"/>
            </a:pPr>
            <a:r>
              <a:rPr lang="ar-JO" b="0" dirty="0"/>
              <a:t>لن تظهر التغريدات المحميّة في محركات البحث الخارجيّة مثل </a:t>
            </a:r>
            <a:r>
              <a:rPr lang="en-US" b="0" dirty="0"/>
              <a:t>google.com</a:t>
            </a:r>
          </a:p>
          <a:p>
            <a:pPr marL="342900" indent="-342900">
              <a:buFont typeface="Arial" panose="020B0604020202020204" pitchFamily="34" charset="0"/>
              <a:buChar char="•"/>
            </a:pPr>
            <a:r>
              <a:rPr lang="ar-JO" b="0" dirty="0"/>
              <a:t>ستقتصر إمكانية البحث عن تغريداتك المحميّة عبر تويتر عليك ومتابعيك فقط.</a:t>
            </a:r>
          </a:p>
          <a:p>
            <a:pPr marL="342900" indent="-342900">
              <a:buFont typeface="Arial" panose="020B0604020202020204" pitchFamily="34" charset="0"/>
              <a:buChar char="•"/>
            </a:pPr>
            <a:r>
              <a:rPr lang="ar-JO" b="0" dirty="0"/>
              <a:t>عند إرسال ردود إلى حساب لا يتابعك، فلن يتمكّن صاحب الحساب من رؤيتها (نظرًا لأن تغريداتك تظهر لمتابعيك فقط).</a:t>
            </a:r>
          </a:p>
        </p:txBody>
      </p:sp>
      <p:sp>
        <p:nvSpPr>
          <p:cNvPr id="4" name="Slide Number Placeholder 3">
            <a:extLst>
              <a:ext uri="{FF2B5EF4-FFF2-40B4-BE49-F238E27FC236}">
                <a16:creationId xmlns:a16="http://schemas.microsoft.com/office/drawing/2014/main" id="{80017037-53C8-47B2-970A-CE11A0F8AF09}"/>
              </a:ext>
            </a:extLst>
          </p:cNvPr>
          <p:cNvSpPr>
            <a:spLocks noGrp="1"/>
          </p:cNvSpPr>
          <p:nvPr>
            <p:ph type="sldNum" sz="quarter" idx="12"/>
          </p:nvPr>
        </p:nvSpPr>
        <p:spPr/>
        <p:txBody>
          <a:bodyPr/>
          <a:lstStyle/>
          <a:p>
            <a:fld id="{A85E95EA-764A-438A-AB2D-615555310C78}" type="slidenum">
              <a:rPr lang="en-GB" smtClean="0"/>
              <a:pPr/>
              <a:t>33</a:t>
            </a:fld>
            <a:endParaRPr lang="en-GB"/>
          </a:p>
        </p:txBody>
      </p:sp>
    </p:spTree>
    <p:extLst>
      <p:ext uri="{BB962C8B-B14F-4D97-AF65-F5344CB8AC3E}">
        <p14:creationId xmlns:p14="http://schemas.microsoft.com/office/powerpoint/2010/main" val="2414079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dirty="0"/>
              <a:t>التغريدات المحمية</a:t>
            </a:r>
            <a:r>
              <a:rPr lang="ar-JO" dirty="0"/>
              <a:t> </a:t>
            </a:r>
            <a:r>
              <a:rPr lang="en-US" dirty="0"/>
              <a:t>Protect Tweets</a:t>
            </a:r>
            <a:br>
              <a:rPr lang="ar-JO" dirty="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dirty="0"/>
              <a:t>لحماية تغريداتك</a:t>
            </a:r>
            <a:r>
              <a:rPr lang="ar-JO" b="0" dirty="0"/>
              <a:t>: في صفحة الاعدادات </a:t>
            </a:r>
            <a:r>
              <a:rPr lang="ar-EG" b="0" dirty="0"/>
              <a:t>اذهب إلى ا</a:t>
            </a:r>
            <a:r>
              <a:rPr lang="ar-JO" b="0" dirty="0"/>
              <a:t>لامان والخصوصية </a:t>
            </a:r>
            <a:r>
              <a:rPr lang="en-US" b="0" dirty="0"/>
              <a:t>security and privacy</a:t>
            </a:r>
            <a:r>
              <a:rPr lang="ar-JO" b="0" dirty="0"/>
              <a:t> ثم </a:t>
            </a:r>
            <a:r>
              <a:rPr lang="ar-EG" b="0" dirty="0"/>
              <a:t>حدد مربع الاختيار بجوار حماية تغريداتي</a:t>
            </a:r>
            <a:r>
              <a:rPr lang="ar-JO" b="0" dirty="0"/>
              <a:t> </a:t>
            </a:r>
            <a:r>
              <a:rPr lang="en-US" b="0" dirty="0"/>
              <a:t>protect my tweets</a:t>
            </a:r>
            <a:r>
              <a:rPr lang="ar-EG" b="0" dirty="0"/>
              <a:t> </a:t>
            </a:r>
            <a:r>
              <a:rPr lang="ar-JO" b="0" dirty="0"/>
              <a:t>في</a:t>
            </a:r>
            <a:r>
              <a:rPr lang="ar-EG" b="0" dirty="0"/>
              <a:t> قسم خصوصيّة التغريد</a:t>
            </a:r>
            <a:r>
              <a:rPr lang="ar-JO" b="0" dirty="0"/>
              <a:t> </a:t>
            </a:r>
            <a:r>
              <a:rPr lang="en-US" b="0" dirty="0"/>
              <a:t>tweet privacy</a:t>
            </a:r>
            <a:r>
              <a:rPr lang="ar-EG" dirty="0"/>
              <a:t>.</a:t>
            </a:r>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34</a:t>
            </a:fld>
            <a:endParaRPr lang="en-GB"/>
          </a:p>
        </p:txBody>
      </p:sp>
      <p:pic>
        <p:nvPicPr>
          <p:cNvPr id="6" name="Picture 5">
            <a:extLst>
              <a:ext uri="{FF2B5EF4-FFF2-40B4-BE49-F238E27FC236}">
                <a16:creationId xmlns:a16="http://schemas.microsoft.com/office/drawing/2014/main" id="{560947C6-01DE-477F-903F-84F52FB13093}"/>
              </a:ext>
            </a:extLst>
          </p:cNvPr>
          <p:cNvPicPr>
            <a:picLocks noChangeAspect="1"/>
          </p:cNvPicPr>
          <p:nvPr/>
        </p:nvPicPr>
        <p:blipFill>
          <a:blip r:embed="rId2"/>
          <a:stretch>
            <a:fillRect/>
          </a:stretch>
        </p:blipFill>
        <p:spPr>
          <a:xfrm>
            <a:off x="208720" y="2857500"/>
            <a:ext cx="8496300" cy="3733800"/>
          </a:xfrm>
          <a:prstGeom prst="rect">
            <a:avLst/>
          </a:prstGeom>
        </p:spPr>
      </p:pic>
      <p:sp>
        <p:nvSpPr>
          <p:cNvPr id="9" name="Oval 8"/>
          <p:cNvSpPr/>
          <p:nvPr/>
        </p:nvSpPr>
        <p:spPr>
          <a:xfrm>
            <a:off x="264087" y="4800600"/>
            <a:ext cx="132524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43400" y="3733800"/>
            <a:ext cx="194393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906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2800" dirty="0"/>
              <a:t>مصطلحات تويتر</a:t>
            </a:r>
            <a:br>
              <a:rPr lang="en-US" sz="2800" dirty="0"/>
            </a:br>
            <a:endParaRPr lang="en-US" dirty="0"/>
          </a:p>
        </p:txBody>
      </p:sp>
      <p:sp>
        <p:nvSpPr>
          <p:cNvPr id="3" name="Content Placeholder 2"/>
          <p:cNvSpPr>
            <a:spLocks noGrp="1"/>
          </p:cNvSpPr>
          <p:nvPr>
            <p:ph idx="1"/>
          </p:nvPr>
        </p:nvSpPr>
        <p:spPr/>
        <p:txBody>
          <a:bodyPr>
            <a:normAutofit lnSpcReduction="10000"/>
          </a:bodyPr>
          <a:lstStyle/>
          <a:p>
            <a:pPr marL="342900" indent="-342900">
              <a:buClr>
                <a:schemeClr val="tx2"/>
              </a:buClr>
              <a:buFont typeface="Arial" panose="020B0604020202020204" pitchFamily="34" charset="0"/>
              <a:buChar char="•"/>
            </a:pPr>
            <a:r>
              <a:rPr lang="ar-JO" b="0" dirty="0"/>
              <a:t>لقد طورت لغة تويتر على مدى السنوات القليلة الماضية وأهمها:</a:t>
            </a:r>
            <a:endParaRPr lang="en-US" b="0" dirty="0"/>
          </a:p>
          <a:p>
            <a:pPr marL="800100" lvl="1" indent="-342900"/>
            <a:r>
              <a:rPr lang="en-US" dirty="0"/>
              <a:t>RT</a:t>
            </a:r>
            <a:r>
              <a:rPr lang="ar-JO" dirty="0"/>
              <a:t> </a:t>
            </a:r>
            <a:r>
              <a:rPr lang="en-US" dirty="0"/>
              <a:t>(Retweet)</a:t>
            </a:r>
            <a:r>
              <a:rPr lang="ar-JO" dirty="0"/>
              <a:t>: هي طريقة لاعادة نشر تغريدة من أحد الأشخاص الذين تقوم بمتابعتهم حتى يحفظ الحق للتغريدة الاصلية.</a:t>
            </a:r>
          </a:p>
          <a:p>
            <a:pPr marL="800100" lvl="1" indent="-342900"/>
            <a:r>
              <a:rPr lang="ar-JO" dirty="0"/>
              <a:t>//: تستخدم مع </a:t>
            </a:r>
            <a:r>
              <a:rPr lang="en-US" dirty="0"/>
              <a:t>RT</a:t>
            </a:r>
            <a:r>
              <a:rPr lang="ar-JO" dirty="0"/>
              <a:t> كطريقة للاعلام ان التعليق الاصلي انتهى وان تعليقك قد بدأ.</a:t>
            </a:r>
          </a:p>
          <a:p>
            <a:pPr marL="800100" lvl="1" indent="-342900"/>
            <a:r>
              <a:rPr lang="ar-JO" b="0" dirty="0"/>
              <a:t># </a:t>
            </a:r>
            <a:r>
              <a:rPr lang="en-US" b="0" dirty="0"/>
              <a:t>(Hashtag)</a:t>
            </a:r>
            <a:r>
              <a:rPr lang="ar-JO" b="0" dirty="0"/>
              <a:t>: هي عبارة عن كلمة تأتي مباشرة بعد الرمز # وهي وسيلة لتسليط الضوء على كلمات مفتاحية في التغريدة وتستخدم لجمع مجموعة من التغريدات حول موضوع مشترك بحيث يمكن لمن يقرأ أن يضعط على الهاش تاغ ويرى التغريدات التي تتحدث عن نفس الموضوع.</a:t>
            </a:r>
          </a:p>
          <a:p>
            <a:pPr marL="800100" lvl="1" indent="-342900"/>
            <a:r>
              <a:rPr lang="en-US" dirty="0"/>
              <a:t>@username</a:t>
            </a:r>
            <a:r>
              <a:rPr lang="ar-JO" dirty="0"/>
              <a:t>: طريقة للوصول لاسم المستخدم.</a:t>
            </a:r>
          </a:p>
          <a:p>
            <a:pPr marL="800100" lvl="1" indent="-342900"/>
            <a:r>
              <a:rPr lang="ar-JO" b="0" dirty="0"/>
              <a:t>ملاحظة: بما أن أقصى حد للتغريدة هو 280 رمز قد يكون استخدام النصوص المختصرة محببة ومجدية لكن يجب أن تكون معروفة ومفهومة من قبل الاخرين.</a:t>
            </a:r>
          </a:p>
          <a:p>
            <a:pPr marL="800100" lvl="1" indent="-342900"/>
            <a:r>
              <a:rPr lang="ar-JO" dirty="0"/>
              <a:t>مثال: الرموز </a:t>
            </a:r>
            <a:r>
              <a:rPr lang="en-US" dirty="0"/>
              <a:t>TGIF</a:t>
            </a:r>
            <a:r>
              <a:rPr lang="ar-JO" dirty="0"/>
              <a:t> مشهورة وتعني </a:t>
            </a:r>
            <a:r>
              <a:rPr lang="en-US" b="1" dirty="0">
                <a:solidFill>
                  <a:schemeClr val="tx2"/>
                </a:solidFill>
              </a:rPr>
              <a:t>T</a:t>
            </a:r>
            <a:r>
              <a:rPr lang="en-US" dirty="0"/>
              <a:t>hanks </a:t>
            </a:r>
            <a:r>
              <a:rPr lang="en-US" b="1" dirty="0">
                <a:solidFill>
                  <a:schemeClr val="tx2"/>
                </a:solidFill>
              </a:rPr>
              <a:t>G</a:t>
            </a:r>
            <a:r>
              <a:rPr lang="en-US" dirty="0"/>
              <a:t>oodness </a:t>
            </a:r>
            <a:r>
              <a:rPr lang="en-US" b="1" dirty="0">
                <a:solidFill>
                  <a:schemeClr val="tx2"/>
                </a:solidFill>
              </a:rPr>
              <a:t>I</a:t>
            </a:r>
            <a:r>
              <a:rPr lang="en-US" dirty="0"/>
              <a:t>ts </a:t>
            </a:r>
            <a:r>
              <a:rPr lang="en-US" b="1" dirty="0">
                <a:solidFill>
                  <a:schemeClr val="tx2"/>
                </a:solidFill>
              </a:rPr>
              <a:t>F</a:t>
            </a:r>
            <a:r>
              <a:rPr lang="en-US" dirty="0"/>
              <a:t>riday</a:t>
            </a:r>
            <a:r>
              <a:rPr lang="ar-JO" dirty="0"/>
              <a:t>. أما الرموز </a:t>
            </a:r>
            <a:r>
              <a:rPr lang="en-US" dirty="0"/>
              <a:t>$*</a:t>
            </a:r>
            <a:r>
              <a:rPr lang="ar-JO" dirty="0"/>
              <a:t> غير مشهورة وتعني </a:t>
            </a:r>
            <a:r>
              <a:rPr lang="en-US" dirty="0"/>
              <a:t>Starbucks</a:t>
            </a:r>
            <a:r>
              <a:rPr lang="ar-JO" dirty="0"/>
              <a:t>. </a:t>
            </a: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35</a:t>
            </a:fld>
            <a:endParaRPr lang="en-GB"/>
          </a:p>
        </p:txBody>
      </p:sp>
    </p:spTree>
    <p:extLst>
      <p:ext uri="{BB962C8B-B14F-4D97-AF65-F5344CB8AC3E}">
        <p14:creationId xmlns:p14="http://schemas.microsoft.com/office/powerpoint/2010/main" val="680980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t>لربط حسابك على تويتر بملفك الشخصيّ في فيسبوك</a:t>
            </a:r>
            <a:endParaRPr lang="en-US" dirty="0"/>
          </a:p>
        </p:txBody>
      </p:sp>
      <p:sp>
        <p:nvSpPr>
          <p:cNvPr id="3" name="Content Placeholder 2"/>
          <p:cNvSpPr>
            <a:spLocks noGrp="1"/>
          </p:cNvSpPr>
          <p:nvPr>
            <p:ph idx="1"/>
          </p:nvPr>
        </p:nvSpPr>
        <p:spPr>
          <a:noFill/>
        </p:spPr>
        <p:txBody>
          <a:bodyPr>
            <a:normAutofit fontScale="92500" lnSpcReduction="20000"/>
          </a:bodyPr>
          <a:lstStyle/>
          <a:p>
            <a:pPr marL="457200" indent="-457200">
              <a:buFont typeface="+mj-lt"/>
              <a:buAutoNum type="arabicPeriod"/>
            </a:pPr>
            <a:r>
              <a:rPr lang="ar-JO" b="0" dirty="0"/>
              <a:t>سجّل دخولك إلى حساب تويتر الذي تريد ربطه بملفك الشخصيّ في فيسبوك</a:t>
            </a:r>
            <a:r>
              <a:rPr lang="en-US" b="0" dirty="0"/>
              <a:t>.</a:t>
            </a:r>
          </a:p>
          <a:p>
            <a:pPr marL="457200" indent="-457200">
              <a:buFont typeface="+mj-lt"/>
              <a:buAutoNum type="arabicPeriod"/>
            </a:pPr>
            <a:r>
              <a:rPr lang="ar-JO" b="0" dirty="0"/>
              <a:t>من قائمة </a:t>
            </a:r>
            <a:r>
              <a:rPr lang="ar-JO" dirty="0"/>
              <a:t>الإعدادات</a:t>
            </a:r>
            <a:r>
              <a:rPr lang="ar-JO" b="0" dirty="0"/>
              <a:t>، انتقل إلى </a:t>
            </a:r>
            <a:r>
              <a:rPr lang="ar-JO" dirty="0"/>
              <a:t>علامة تبويب "التطبيقات"</a:t>
            </a:r>
            <a:r>
              <a:rPr lang="ar-JO" b="0" dirty="0"/>
              <a:t>. </a:t>
            </a:r>
          </a:p>
          <a:p>
            <a:pPr marL="457200" indent="-457200">
              <a:buFont typeface="+mj-lt"/>
              <a:buAutoNum type="arabicPeriod"/>
            </a:pPr>
            <a:r>
              <a:rPr lang="ar-JO" b="0" dirty="0"/>
              <a:t>انقر على </a:t>
            </a:r>
            <a:r>
              <a:rPr lang="ar-JO" dirty="0"/>
              <a:t>اتصل مع الفيسبوك</a:t>
            </a:r>
            <a:r>
              <a:rPr lang="ar-JO" b="0" dirty="0"/>
              <a:t>.</a:t>
            </a:r>
          </a:p>
          <a:p>
            <a:pPr marL="457200" indent="-457200">
              <a:buFont typeface="+mj-lt"/>
              <a:buAutoNum type="arabicPeriod"/>
            </a:pPr>
            <a:r>
              <a:rPr lang="ar-JO" b="0" dirty="0"/>
              <a:t>إذا لم تكن قد قمت بتسجيل الدخول إلى فيسبوك</a:t>
            </a:r>
            <a:r>
              <a:rPr lang="en-US" b="0" dirty="0"/>
              <a:t>، </a:t>
            </a:r>
            <a:r>
              <a:rPr lang="ar-JO" b="0" dirty="0"/>
              <a:t>فستتم مطالبتك بإدخال بيانات الاعتماد لتسجيل الدخول إلى فيسبوك</a:t>
            </a:r>
            <a:r>
              <a:rPr lang="en-US" b="0" dirty="0"/>
              <a:t>. </a:t>
            </a:r>
            <a:r>
              <a:rPr lang="ar-JO" b="0" dirty="0"/>
              <a:t>أدخل بيانات اعتمادك وانقر فوق </a:t>
            </a:r>
            <a:r>
              <a:rPr lang="ar-JO" dirty="0"/>
              <a:t>تسجيل الدخول</a:t>
            </a:r>
            <a:r>
              <a:rPr lang="ar-JO" b="0" dirty="0"/>
              <a:t> لتسجيل الدخول إلى فيسبوك</a:t>
            </a:r>
            <a:r>
              <a:rPr lang="en-US" b="0" dirty="0"/>
              <a:t>.</a:t>
            </a:r>
          </a:p>
          <a:p>
            <a:pPr marL="457200" indent="-457200">
              <a:buFont typeface="+mj-lt"/>
              <a:buAutoNum type="arabicPeriod"/>
            </a:pPr>
            <a:r>
              <a:rPr lang="ar-JO" b="0" dirty="0"/>
              <a:t>ستظهر لك رسالة تنبيه تفيد بأن تويتر سيتلقى معلومات معينة من حسابك في فيسبوك</a:t>
            </a:r>
            <a:r>
              <a:rPr lang="en-US" b="0" dirty="0"/>
              <a:t>. </a:t>
            </a:r>
            <a:r>
              <a:rPr lang="ar-JO" b="0" dirty="0"/>
              <a:t>وللمتابعة، يجب تحديد "موافق".</a:t>
            </a:r>
          </a:p>
          <a:p>
            <a:pPr marL="457200" indent="-457200">
              <a:buFont typeface="+mj-lt"/>
              <a:buAutoNum type="arabicPeriod"/>
            </a:pPr>
            <a:r>
              <a:rPr lang="ar-JO" b="0" dirty="0"/>
              <a:t>ستتم مطالبتك بعد ذلك </a:t>
            </a:r>
            <a:r>
              <a:rPr lang="ar-JO" dirty="0"/>
              <a:t>بتحديد إعدادات الخصوصية</a:t>
            </a:r>
            <a:r>
              <a:rPr lang="ar-JO" b="0" dirty="0"/>
              <a:t> لتحدد من يُمكنه مشاهدة التغريدات وإعادات التغريدات المنشورة على يومياتك في فيسبوك</a:t>
            </a:r>
            <a:r>
              <a:rPr lang="en-US" b="0" dirty="0"/>
              <a:t>. </a:t>
            </a:r>
            <a:r>
              <a:rPr lang="ar-JO" b="0" dirty="0"/>
              <a:t>علمًا بأن المشاهدة تقتصر على الأصدقاء بشكل افتراضي.</a:t>
            </a:r>
          </a:p>
          <a:p>
            <a:pPr marL="457200" indent="-457200">
              <a:buFont typeface="+mj-lt"/>
              <a:buAutoNum type="arabicPeriod"/>
            </a:pPr>
            <a:r>
              <a:rPr lang="ar-JO" b="0" dirty="0"/>
              <a:t>انقر فوق "موافق" لاستكمال العملية.</a:t>
            </a:r>
          </a:p>
          <a:p>
            <a:pPr marL="457200" indent="-457200">
              <a:buFont typeface="+mj-lt"/>
              <a:buAutoNum type="arabicPeriod"/>
            </a:pPr>
            <a:r>
              <a:rPr lang="ar-JO" b="0" dirty="0"/>
              <a:t>سيتم نشر التغريدات و‬‏‫إعادات التغريد على يوميات ملفك الشخصيّ في فيسبوك</a:t>
            </a:r>
            <a:r>
              <a:rPr lang="en-US" b="0" dirty="0"/>
              <a:t>، </a:t>
            </a:r>
            <a:r>
              <a:rPr lang="ar-JO" b="0" dirty="0"/>
              <a:t>وسيتم عرض اسم المستخدم الخاص بك أيضًا. وتجدر الإشارة إلى أنّه لن يتم نشر الردود.</a:t>
            </a:r>
          </a:p>
          <a:p>
            <a:pPr marL="342900" indent="-342900"/>
            <a:endParaRPr lang="ar-EG" sz="2100" b="0" dirty="0"/>
          </a:p>
          <a:p>
            <a:pPr marL="800100" lvl="1" indent="-342900"/>
            <a:endParaRPr lang="en-GB"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36</a:t>
            </a:fld>
            <a:endParaRPr lang="en-GB"/>
          </a:p>
        </p:txBody>
      </p:sp>
    </p:spTree>
    <p:extLst>
      <p:ext uri="{BB962C8B-B14F-4D97-AF65-F5344CB8AC3E}">
        <p14:creationId xmlns:p14="http://schemas.microsoft.com/office/powerpoint/2010/main" val="4281828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2800" dirty="0"/>
              <a:t>نشر </a:t>
            </a:r>
            <a:r>
              <a:rPr lang="ar-JO" sz="2800" dirty="0"/>
              <a:t>ال</a:t>
            </a:r>
            <a:r>
              <a:rPr lang="ar-EG" sz="2800" dirty="0"/>
              <a:t>تغريداتك و‬‏‫إعادة التغريد على </a:t>
            </a:r>
            <a:r>
              <a:rPr lang="ar-JO" sz="2800" dirty="0"/>
              <a:t>فيسبوك</a:t>
            </a:r>
            <a:br>
              <a:rPr lang="ar-JO" sz="28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37</a:t>
            </a:fld>
            <a:endParaRPr lang="en-GB"/>
          </a:p>
        </p:txBody>
      </p:sp>
      <p:pic>
        <p:nvPicPr>
          <p:cNvPr id="5" name="Picture 4">
            <a:extLst>
              <a:ext uri="{FF2B5EF4-FFF2-40B4-BE49-F238E27FC236}">
                <a16:creationId xmlns:a16="http://schemas.microsoft.com/office/drawing/2014/main" id="{AA024F6A-FA89-42ED-8FD3-43344B1A94E1}"/>
              </a:ext>
            </a:extLst>
          </p:cNvPr>
          <p:cNvPicPr>
            <a:picLocks noChangeAspect="1"/>
          </p:cNvPicPr>
          <p:nvPr/>
        </p:nvPicPr>
        <p:blipFill>
          <a:blip r:embed="rId2"/>
          <a:stretch>
            <a:fillRect/>
          </a:stretch>
        </p:blipFill>
        <p:spPr>
          <a:xfrm>
            <a:off x="609600" y="1371600"/>
            <a:ext cx="7467600" cy="3886200"/>
          </a:xfrm>
          <a:prstGeom prst="rect">
            <a:avLst/>
          </a:prstGeom>
        </p:spPr>
      </p:pic>
      <p:sp>
        <p:nvSpPr>
          <p:cNvPr id="10" name="Content Placeholder 2">
            <a:extLst>
              <a:ext uri="{FF2B5EF4-FFF2-40B4-BE49-F238E27FC236}">
                <a16:creationId xmlns:a16="http://schemas.microsoft.com/office/drawing/2014/main" id="{E93991E6-E4F2-4695-A617-4EFF835E2DD9}"/>
              </a:ext>
            </a:extLst>
          </p:cNvPr>
          <p:cNvSpPr>
            <a:spLocks noGrp="1"/>
          </p:cNvSpPr>
          <p:nvPr>
            <p:ph idx="1"/>
          </p:nvPr>
        </p:nvSpPr>
        <p:spPr>
          <a:xfrm>
            <a:off x="457200" y="1752600"/>
            <a:ext cx="7620000" cy="4373563"/>
          </a:xfrm>
        </p:spPr>
        <p:txBody>
          <a:bodyPr>
            <a:normAutofit/>
          </a:bodyPr>
          <a:lstStyle/>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endParaRPr lang="en-US" dirty="0"/>
          </a:p>
        </p:txBody>
      </p:sp>
    </p:spTree>
    <p:extLst>
      <p:ext uri="{BB962C8B-B14F-4D97-AF65-F5344CB8AC3E}">
        <p14:creationId xmlns:p14="http://schemas.microsoft.com/office/powerpoint/2010/main" val="2256544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sz="3200" dirty="0"/>
              <a:t>نشر </a:t>
            </a:r>
            <a:r>
              <a:rPr lang="ar-JO" sz="3200" dirty="0"/>
              <a:t>منشورات فيسبوك على تويتر</a:t>
            </a:r>
            <a:endParaRPr lang="en-US" dirty="0"/>
          </a:p>
        </p:txBody>
      </p:sp>
      <p:sp>
        <p:nvSpPr>
          <p:cNvPr id="3" name="Content Placeholder 2"/>
          <p:cNvSpPr>
            <a:spLocks noGrp="1"/>
          </p:cNvSpPr>
          <p:nvPr>
            <p:ph idx="1"/>
          </p:nvPr>
        </p:nvSpPr>
        <p:spPr/>
        <p:txBody>
          <a:bodyPr>
            <a:normAutofit lnSpcReduction="10000"/>
          </a:bodyPr>
          <a:lstStyle/>
          <a:p>
            <a:pPr marL="342900" indent="-342900">
              <a:buClr>
                <a:schemeClr val="tx2"/>
              </a:buClr>
              <a:buFont typeface="Arial" panose="020B0604020202020204" pitchFamily="34" charset="0"/>
              <a:buChar char="•"/>
            </a:pPr>
            <a:r>
              <a:rPr lang="ar-EG" b="0" dirty="0"/>
              <a:t>لربط تحديثات </a:t>
            </a:r>
            <a:r>
              <a:rPr lang="ar-JO" b="0" dirty="0"/>
              <a:t>فيسبوك </a:t>
            </a:r>
            <a:r>
              <a:rPr lang="en-US" b="0" dirty="0"/>
              <a:t> </a:t>
            </a:r>
            <a:r>
              <a:rPr lang="ar-EG" b="0" dirty="0"/>
              <a:t>بتويتر استخدم هذا التطبيق على </a:t>
            </a:r>
            <a:r>
              <a:rPr lang="ar-JO" b="0" dirty="0"/>
              <a:t>فيسبوك: </a:t>
            </a:r>
            <a:r>
              <a:rPr lang="en-US" b="0" dirty="0">
                <a:hlinkClick r:id="rId2"/>
              </a:rPr>
              <a:t>www.facebook.com/twitter</a:t>
            </a: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r>
              <a:rPr lang="ar-JO" b="0" u="sng" dirty="0"/>
              <a:t>ملاحظة</a:t>
            </a:r>
            <a:r>
              <a:rPr lang="ar-JO" b="0" dirty="0"/>
              <a:t>: فقط مشاركات فيسبوك التي يتم نشرها مع "العامة </a:t>
            </a:r>
            <a:r>
              <a:rPr lang="en-US" b="0" dirty="0"/>
              <a:t>Public</a:t>
            </a:r>
            <a:r>
              <a:rPr lang="ar-JO" b="0" dirty="0"/>
              <a:t>" سيتم مشاركتها على تويتر</a:t>
            </a:r>
            <a:endParaRPr lang="en-GB" b="0"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38</a:t>
            </a:fld>
            <a:endParaRPr lang="en-GB"/>
          </a:p>
        </p:txBody>
      </p:sp>
      <p:pic>
        <p:nvPicPr>
          <p:cNvPr id="6" name="Picture 5">
            <a:extLst>
              <a:ext uri="{FF2B5EF4-FFF2-40B4-BE49-F238E27FC236}">
                <a16:creationId xmlns:a16="http://schemas.microsoft.com/office/drawing/2014/main" id="{7A600F79-3ED0-4481-9E80-2F0AC888C1E7}"/>
              </a:ext>
            </a:extLst>
          </p:cNvPr>
          <p:cNvPicPr>
            <a:picLocks noChangeAspect="1"/>
          </p:cNvPicPr>
          <p:nvPr/>
        </p:nvPicPr>
        <p:blipFill>
          <a:blip r:embed="rId3"/>
          <a:stretch>
            <a:fillRect/>
          </a:stretch>
        </p:blipFill>
        <p:spPr>
          <a:xfrm>
            <a:off x="3657600" y="2480542"/>
            <a:ext cx="3800475" cy="2841734"/>
          </a:xfrm>
          <a:prstGeom prst="rect">
            <a:avLst/>
          </a:prstGeom>
        </p:spPr>
      </p:pic>
    </p:spTree>
    <p:extLst>
      <p:ext uri="{BB962C8B-B14F-4D97-AF65-F5344CB8AC3E}">
        <p14:creationId xmlns:p14="http://schemas.microsoft.com/office/powerpoint/2010/main" val="64746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تاريخ تويتر</a:t>
            </a:r>
            <a:br>
              <a:rPr lang="ar-JO" dirty="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100" dirty="0"/>
              <a:t>الان</a:t>
            </a:r>
          </a:p>
          <a:p>
            <a:pPr marL="800100" lvl="1" indent="-342900"/>
            <a:r>
              <a:rPr lang="ar-JO" sz="2400" dirty="0"/>
              <a:t>التغريده الواحده تحتوي على 280 حرف.</a:t>
            </a:r>
          </a:p>
          <a:p>
            <a:pPr marL="800100" lvl="1" indent="-342900"/>
            <a:r>
              <a:rPr lang="ar-JO" sz="2400" dirty="0"/>
              <a:t>حسب احصائيات الربع الثالث من عام 2017 فان تويترلديه أكثر من </a:t>
            </a:r>
            <a:r>
              <a:rPr lang="en-US" sz="2400" dirty="0"/>
              <a:t>330</a:t>
            </a:r>
            <a:r>
              <a:rPr lang="ar-JO" sz="2400" dirty="0"/>
              <a:t> مليون مستخدم نشط شهريا. </a:t>
            </a:r>
          </a:p>
          <a:p>
            <a:pPr marL="800100" lvl="1" indent="-342900"/>
            <a:r>
              <a:rPr lang="ar-JO" sz="2400" dirty="0"/>
              <a:t>يستخدم الموقع في الامور السياسية والتعليمية والاجتماعيه والطبية.</a:t>
            </a:r>
            <a:endParaRPr lang="ar-EG" sz="2100" dirty="0"/>
          </a:p>
          <a:p>
            <a:r>
              <a:rPr lang="ar-JO" dirty="0"/>
              <a:t>		</a:t>
            </a:r>
            <a:endParaRPr lang="en-GB"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038600"/>
            <a:ext cx="433493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28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تاريخ تويتر</a:t>
            </a:r>
            <a:br>
              <a:rPr lang="ar-JO" dirty="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sz="2400" dirty="0"/>
              <a:t>سؤال للنقاش:</a:t>
            </a:r>
            <a:r>
              <a:rPr lang="ar-JO" sz="2400" b="0" dirty="0"/>
              <a:t> هل تعتقد بأن تحديد طول التغريدة ب 280 حرف فقط هي نقطة سلبية أم ايجابية في تويتر؟</a:t>
            </a:r>
          </a:p>
          <a:p>
            <a:pPr marL="342900" indent="-342900">
              <a:buClr>
                <a:schemeClr val="tx2"/>
              </a:buClr>
              <a:buFont typeface="Arial" panose="020B0604020202020204" pitchFamily="34" charset="0"/>
              <a:buChar char="•"/>
            </a:pPr>
            <a:endParaRPr lang="ar-JO" sz="2100" b="0" dirty="0"/>
          </a:p>
          <a:p>
            <a:pPr lvl="1" indent="0">
              <a:buNone/>
            </a:pPr>
            <a:r>
              <a:rPr lang="ar-JO" sz="2400" dirty="0"/>
              <a:t>قد يعتقد البعض بأن تحديد طول التغريدة هو نقطة ضعف في تويتر لكن المستخدم للموقع يجد بأن تحديد طول التغريدة أجبر المستخدمين بأن يكون كلامهم مركز وشامل للافكار بطريقة مختصرة مما يمكن المستخدم من ايصال فكرته للاخرين بشكل أوضح. </a:t>
            </a:r>
            <a:r>
              <a:rPr lang="ar-JO" dirty="0"/>
              <a:t>		</a:t>
            </a:r>
            <a:endParaRPr lang="en-GB"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3746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الدخول الى تويتر</a:t>
            </a:r>
            <a:br>
              <a:rPr lang="ar-JO" dirty="0"/>
            </a:br>
            <a:endParaRPr lang="en-US" dirty="0"/>
          </a:p>
        </p:txBody>
      </p:sp>
      <p:sp>
        <p:nvSpPr>
          <p:cNvPr id="3" name="Content Placeholder 2"/>
          <p:cNvSpPr>
            <a:spLocks noGrp="1"/>
          </p:cNvSpPr>
          <p:nvPr>
            <p:ph idx="1"/>
          </p:nvPr>
        </p:nvSpPr>
        <p:spPr>
          <a:xfrm>
            <a:off x="4572000" y="1752600"/>
            <a:ext cx="3505200" cy="4373563"/>
          </a:xfrm>
        </p:spPr>
        <p:txBody>
          <a:bodyPr>
            <a:normAutofit/>
          </a:bodyPr>
          <a:lstStyle/>
          <a:p>
            <a:pPr marL="342900" indent="-342900">
              <a:buClr>
                <a:schemeClr val="tx2"/>
              </a:buClr>
              <a:buFont typeface="Arial" panose="020B0604020202020204" pitchFamily="34" charset="0"/>
              <a:buChar char="•"/>
            </a:pPr>
            <a:r>
              <a:rPr lang="ar-JO" b="0" dirty="0"/>
              <a:t>التسجيل في تويتر.</a:t>
            </a:r>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en-US" b="0" dirty="0"/>
          </a:p>
          <a:p>
            <a:pPr>
              <a:buClr>
                <a:schemeClr val="tx2"/>
              </a:buClr>
            </a:pPr>
            <a:endParaRPr lang="ar-JO" b="0" dirty="0"/>
          </a:p>
          <a:p>
            <a:pPr marL="342900" indent="-342900">
              <a:buClr>
                <a:schemeClr val="tx2"/>
              </a:buClr>
              <a:buFont typeface="Arial" panose="020B0604020202020204" pitchFamily="34" charset="0"/>
              <a:buChar char="•"/>
            </a:pPr>
            <a:r>
              <a:rPr lang="ar-JO" b="0" dirty="0"/>
              <a:t>افتح حسابًا في تويتر.</a:t>
            </a: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748" y="3962400"/>
            <a:ext cx="346745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7696" y="2133600"/>
            <a:ext cx="3481161"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776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الدخول الى تويتر</a:t>
            </a:r>
            <a:br>
              <a:rPr lang="ar-JO"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sp>
        <p:nvSpPr>
          <p:cNvPr id="5" name="Content Placeholder 4"/>
          <p:cNvSpPr>
            <a:spLocks noGrp="1"/>
          </p:cNvSpPr>
          <p:nvPr>
            <p:ph idx="1"/>
          </p:nvPr>
        </p:nvSpPr>
        <p:spPr/>
        <p:txBody>
          <a:bodyPr>
            <a:normAutofit fontScale="92500" lnSpcReduction="20000"/>
          </a:bodyPr>
          <a:lstStyle/>
          <a:p>
            <a:pPr marL="342900" indent="-342900">
              <a:buClr>
                <a:schemeClr val="tx2"/>
              </a:buClr>
              <a:buFont typeface="Arial" panose="020B0604020202020204" pitchFamily="34" charset="0"/>
              <a:buChar char="•"/>
            </a:pPr>
            <a:r>
              <a:rPr lang="ar-JO" sz="2600" dirty="0"/>
              <a:t>نصائح عامة:</a:t>
            </a:r>
          </a:p>
          <a:p>
            <a:pPr marL="800100" lvl="1" indent="-342900"/>
            <a:r>
              <a:rPr lang="ar-JO" dirty="0"/>
              <a:t>اسم المستخدم </a:t>
            </a:r>
            <a:r>
              <a:rPr lang="en-US" dirty="0"/>
              <a:t>Username </a:t>
            </a:r>
            <a:r>
              <a:rPr lang="ar-JO" dirty="0"/>
              <a:t> على تويتر يعتبر الطريقة التي تمكّن الاخرين من الوصول اليك على تويتر اذ يشار لك ب </a:t>
            </a:r>
            <a:r>
              <a:rPr lang="en-US" dirty="0"/>
              <a:t>@username</a:t>
            </a:r>
            <a:r>
              <a:rPr lang="ar-JO" dirty="0"/>
              <a:t>. الاسم الفعلي لا يحتوي على رمز @ لذلك تكون معظم الاسماء موجزة ومختصرة.</a:t>
            </a:r>
          </a:p>
          <a:p>
            <a:pPr marL="800100" lvl="1" indent="-342900"/>
            <a:r>
              <a:rPr lang="ar-JO" b="0" dirty="0"/>
              <a:t>طول اسم المستخدم هو 15 رمز كحد أقصى من الحروف والارقام واشارة</a:t>
            </a:r>
            <a:r>
              <a:rPr lang="en-US" dirty="0"/>
              <a:t> Underscore</a:t>
            </a:r>
            <a:r>
              <a:rPr lang="ar-JO" b="0" dirty="0"/>
              <a:t> </a:t>
            </a:r>
            <a:r>
              <a:rPr lang="en-US" b="0" dirty="0"/>
              <a:t>(_)</a:t>
            </a:r>
            <a:r>
              <a:rPr lang="ar-JO" b="0" dirty="0"/>
              <a:t>.</a:t>
            </a:r>
          </a:p>
          <a:p>
            <a:pPr marL="800100" lvl="1" indent="-342900"/>
            <a:r>
              <a:rPr lang="ar-JO" b="0" dirty="0"/>
              <a:t>يعتبر اسم المستخدم جيدا اذا كان قريب من اسمك الحقيقي او نفسه او </a:t>
            </a:r>
            <a:r>
              <a:rPr lang="ar-JO" dirty="0"/>
              <a:t>قريب من </a:t>
            </a:r>
            <a:r>
              <a:rPr lang="ar-JO" b="0" dirty="0"/>
              <a:t>علامتك التجارية مما يساعد الاخرين على تذكرك.</a:t>
            </a:r>
          </a:p>
          <a:p>
            <a:pPr marL="800100" lvl="1" indent="-342900"/>
            <a:r>
              <a:rPr lang="ar-JO" dirty="0"/>
              <a:t>اسم المستخدم يجب أن يكون فريد غير مكرر لذلك قد تحتاج لاستخدام كنية خاصة بك أو اضافة أرقام.</a:t>
            </a:r>
          </a:p>
          <a:p>
            <a:pPr marL="800100" lvl="1" indent="-342900"/>
            <a:r>
              <a:rPr lang="ar-JO" b="0" dirty="0"/>
              <a:t>تذكر أن اسم المستخدم سوف يظهر في نتائج البحث على محركات البحث المختلفة.</a:t>
            </a:r>
          </a:p>
          <a:p>
            <a:pPr marL="800100" lvl="1" indent="-342900"/>
            <a:r>
              <a:rPr lang="ar-JO" b="0" dirty="0"/>
              <a:t>كل اسم على تويتر يرتبط بعنوان بريدي فريد.</a:t>
            </a:r>
          </a:p>
          <a:p>
            <a:pPr marL="800100" lvl="1" indent="-342900"/>
            <a:r>
              <a:rPr lang="ar-JO" dirty="0"/>
              <a:t>ادرج صورتك لان الصورة تعزز مصداقية ملفك الشخصي.</a:t>
            </a:r>
          </a:p>
          <a:p>
            <a:pPr marL="800100" lvl="1" indent="-342900"/>
            <a:r>
              <a:rPr lang="ar-JO" b="0" dirty="0"/>
              <a:t>ادرج </a:t>
            </a:r>
            <a:r>
              <a:rPr lang="ar-JO" dirty="0"/>
              <a:t>النبذة التعريفية </a:t>
            </a:r>
            <a:r>
              <a:rPr lang="en-US" dirty="0"/>
              <a:t>Bio</a:t>
            </a:r>
            <a:r>
              <a:rPr lang="ar-JO" dirty="0"/>
              <a:t> </a:t>
            </a:r>
            <a:r>
              <a:rPr lang="ar-JO" b="0" dirty="0"/>
              <a:t>لا </a:t>
            </a:r>
            <a:r>
              <a:rPr lang="ar-JO" dirty="0"/>
              <a:t>ت</a:t>
            </a:r>
            <a:r>
              <a:rPr lang="ar-JO" b="0" dirty="0"/>
              <a:t>زيد عن 160 رمز تصف ما انت عليه وما تنوي التغريد عنه.</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1319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شريط التنقل العلوي</a:t>
            </a:r>
            <a:br>
              <a:rPr lang="en-US" sz="3200" dirty="0"/>
            </a:br>
            <a:r>
              <a:rPr lang="ar-JO" sz="3200" dirty="0"/>
              <a:t> </a:t>
            </a:r>
            <a:r>
              <a:rPr lang="en-US" dirty="0"/>
              <a:t>top navigation bar</a:t>
            </a:r>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r>
              <a:rPr lang="ar-JO" dirty="0"/>
              <a:t>مكونات شريط التنقل العلوي </a:t>
            </a:r>
            <a:r>
              <a:rPr lang="en-US" dirty="0"/>
              <a:t>top navigation bar </a:t>
            </a:r>
            <a:r>
              <a:rPr lang="ar-JO" dirty="0"/>
              <a:t>:</a:t>
            </a:r>
          </a:p>
          <a:p>
            <a:pPr marL="342900" indent="-342900">
              <a:buClr>
                <a:schemeClr val="tx2"/>
              </a:buClr>
              <a:buFont typeface="Arial" panose="020B0604020202020204" pitchFamily="34" charset="0"/>
              <a:buChar char="•"/>
            </a:pPr>
            <a:endParaRPr lang="ar-JO" b="0" dirty="0"/>
          </a:p>
          <a:p>
            <a:pPr marL="914400" lvl="1" indent="-457200">
              <a:buFont typeface="+mj-lt"/>
              <a:buAutoNum type="arabicPeriod"/>
            </a:pPr>
            <a:r>
              <a:rPr lang="ar-JO" dirty="0"/>
              <a:t>الصفحة الرئيسية </a:t>
            </a:r>
            <a:r>
              <a:rPr lang="en-US" dirty="0"/>
              <a:t>Home </a:t>
            </a:r>
            <a:r>
              <a:rPr lang="ar-JO" dirty="0"/>
              <a:t>.</a:t>
            </a:r>
          </a:p>
          <a:p>
            <a:pPr marL="914400" lvl="1" indent="-457200">
              <a:buFont typeface="+mj-lt"/>
              <a:buAutoNum type="arabicPeriod"/>
            </a:pPr>
            <a:r>
              <a:rPr lang="ar-JO" dirty="0"/>
              <a:t>التنبيهات </a:t>
            </a:r>
            <a:r>
              <a:rPr lang="en-US" dirty="0"/>
              <a:t>Notifications</a:t>
            </a:r>
            <a:r>
              <a:rPr lang="ar-JO" dirty="0"/>
              <a:t>.</a:t>
            </a:r>
          </a:p>
          <a:p>
            <a:pPr marL="914400" lvl="1" indent="-457200">
              <a:buFont typeface="+mj-lt"/>
              <a:buAutoNum type="arabicPeriod"/>
            </a:pPr>
            <a:r>
              <a:rPr lang="ar-JO" dirty="0"/>
              <a:t>الرسائل </a:t>
            </a:r>
            <a:r>
              <a:rPr lang="en-US" dirty="0"/>
              <a:t>Messages</a:t>
            </a:r>
            <a:r>
              <a:rPr lang="ar-JO" dirty="0"/>
              <a:t>.</a:t>
            </a:r>
          </a:p>
          <a:p>
            <a:pPr marL="914400" lvl="1" indent="-457200">
              <a:buFont typeface="+mj-lt"/>
              <a:buAutoNum type="arabicPeriod"/>
            </a:pPr>
            <a:r>
              <a:rPr lang="ar-JO" dirty="0"/>
              <a:t>البحث </a:t>
            </a:r>
            <a:r>
              <a:rPr lang="en-US" dirty="0"/>
              <a:t>Search </a:t>
            </a:r>
            <a:r>
              <a:rPr lang="ar-JO" dirty="0"/>
              <a:t>.</a:t>
            </a:r>
          </a:p>
          <a:p>
            <a:pPr marL="914400" lvl="1" indent="-457200">
              <a:buFont typeface="+mj-lt"/>
              <a:buAutoNum type="arabicPeriod"/>
            </a:pPr>
            <a:r>
              <a:rPr lang="ar-JO" dirty="0"/>
              <a:t>الملف الشخصي والاعدادات </a:t>
            </a:r>
            <a:r>
              <a:rPr lang="en-US" dirty="0"/>
              <a:t>Profile and Settings</a:t>
            </a:r>
            <a:r>
              <a:rPr lang="ar-JO" dirty="0"/>
              <a:t>.</a:t>
            </a:r>
          </a:p>
          <a:p>
            <a:pPr marL="914400" lvl="1" indent="-457200">
              <a:buFont typeface="+mj-lt"/>
              <a:buAutoNum type="arabicPeriod"/>
            </a:pPr>
            <a:r>
              <a:rPr lang="ar-JO" dirty="0"/>
              <a:t>تغريد </a:t>
            </a:r>
            <a:r>
              <a:rPr lang="en-US" dirty="0"/>
              <a:t>Tweet</a:t>
            </a:r>
            <a:r>
              <a:rPr lang="ar-JO" dirty="0"/>
              <a:t>.</a:t>
            </a:r>
          </a:p>
          <a:p>
            <a:pPr marL="914400" lvl="1" indent="-457200">
              <a:buFont typeface="+mj-lt"/>
              <a:buAutoNum type="arabicPeriod"/>
            </a:pPr>
            <a:endParaRPr lang="ar-JO"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8</a:t>
            </a:fld>
            <a:endParaRPr lang="en-GB"/>
          </a:p>
        </p:txBody>
      </p:sp>
      <p:pic>
        <p:nvPicPr>
          <p:cNvPr id="5" name="Picture 4">
            <a:extLst>
              <a:ext uri="{FF2B5EF4-FFF2-40B4-BE49-F238E27FC236}">
                <a16:creationId xmlns:a16="http://schemas.microsoft.com/office/drawing/2014/main" id="{3B12EF22-CC88-408B-925D-F822ADEB2C8D}"/>
              </a:ext>
            </a:extLst>
          </p:cNvPr>
          <p:cNvPicPr>
            <a:picLocks noChangeAspect="1"/>
          </p:cNvPicPr>
          <p:nvPr/>
        </p:nvPicPr>
        <p:blipFill>
          <a:blip r:embed="rId2"/>
          <a:stretch>
            <a:fillRect/>
          </a:stretch>
        </p:blipFill>
        <p:spPr>
          <a:xfrm>
            <a:off x="301625" y="2133600"/>
            <a:ext cx="7318375" cy="416764"/>
          </a:xfrm>
          <a:prstGeom prst="rect">
            <a:avLst/>
          </a:prstGeom>
        </p:spPr>
      </p:pic>
    </p:spTree>
    <p:extLst>
      <p:ext uri="{BB962C8B-B14F-4D97-AF65-F5344CB8AC3E}">
        <p14:creationId xmlns:p14="http://schemas.microsoft.com/office/powerpoint/2010/main" val="290374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التغريد </a:t>
            </a:r>
            <a:r>
              <a:rPr lang="en-US" dirty="0"/>
              <a:t>Tweet</a:t>
            </a:r>
            <a:br>
              <a:rPr lang="ar-JO" dirty="0"/>
            </a:br>
            <a:endParaRPr lang="en-US" dirty="0"/>
          </a:p>
        </p:txBody>
      </p:sp>
      <p:sp>
        <p:nvSpPr>
          <p:cNvPr id="3" name="Content Placeholder 2"/>
          <p:cNvSpPr>
            <a:spLocks noGrp="1"/>
          </p:cNvSpPr>
          <p:nvPr>
            <p:ph idx="1"/>
          </p:nvPr>
        </p:nvSpPr>
        <p:spPr/>
        <p:txBody>
          <a:bodyPr>
            <a:normAutofit/>
          </a:bodyPr>
          <a:lstStyle/>
          <a:p>
            <a:pPr marL="342900" indent="-342900">
              <a:buClr>
                <a:schemeClr val="tx2"/>
              </a:buClr>
              <a:buFont typeface="Arial" panose="020B0604020202020204" pitchFamily="34" charset="0"/>
              <a:buChar char="•"/>
            </a:pPr>
            <a:r>
              <a:rPr lang="ar-JO" dirty="0"/>
              <a:t>مكونات التغريدة </a:t>
            </a:r>
            <a:r>
              <a:rPr lang="en-US" dirty="0"/>
              <a:t>Tweet</a:t>
            </a:r>
            <a:r>
              <a:rPr lang="ar-JO" dirty="0"/>
              <a:t>:</a:t>
            </a:r>
          </a:p>
          <a:p>
            <a:pPr marL="914400" lvl="1" indent="-457200">
              <a:buFont typeface="+mj-lt"/>
              <a:buAutoNum type="arabicPeriod"/>
            </a:pPr>
            <a:r>
              <a:rPr lang="ar-JO" dirty="0"/>
              <a:t>حيز الكتابة</a:t>
            </a:r>
            <a:r>
              <a:rPr lang="ar-JO" b="0" dirty="0"/>
              <a:t>: </a:t>
            </a:r>
            <a:r>
              <a:rPr lang="ar-JO" dirty="0"/>
              <a:t>يجب أن لا يتعدى ال</a:t>
            </a:r>
            <a:r>
              <a:rPr lang="ar-EG" dirty="0"/>
              <a:t>نص </a:t>
            </a:r>
            <a:r>
              <a:rPr lang="ar-JO" dirty="0"/>
              <a:t>280</a:t>
            </a:r>
            <a:r>
              <a:rPr lang="ar-EG" dirty="0"/>
              <a:t> حرفًا</a:t>
            </a:r>
            <a:r>
              <a:rPr lang="ar-JO" b="0" dirty="0"/>
              <a:t>.</a:t>
            </a:r>
          </a:p>
          <a:p>
            <a:pPr marL="914400" lvl="1" indent="-457200">
              <a:buFont typeface="+mj-lt"/>
              <a:buAutoNum type="arabicPeriod"/>
            </a:pPr>
            <a:r>
              <a:rPr lang="ar-JO" b="0" dirty="0"/>
              <a:t>صورة / فيديو </a:t>
            </a:r>
            <a:r>
              <a:rPr lang="en-US" b="0" dirty="0"/>
              <a:t>Photo / Video</a:t>
            </a:r>
            <a:r>
              <a:rPr lang="ar-JO" b="0" dirty="0"/>
              <a:t>.</a:t>
            </a:r>
            <a:endParaRPr lang="en-US" b="0" dirty="0"/>
          </a:p>
          <a:p>
            <a:pPr marL="914400" lvl="1" indent="-457200">
              <a:buFont typeface="+mj-lt"/>
              <a:buAutoNum type="arabicPeriod"/>
            </a:pPr>
            <a:r>
              <a:rPr lang="ar-JO" dirty="0"/>
              <a:t>صورة </a:t>
            </a:r>
            <a:r>
              <a:rPr lang="en-US" dirty="0"/>
              <a:t>GIF</a:t>
            </a:r>
            <a:r>
              <a:rPr lang="ar-JO" dirty="0"/>
              <a:t>.</a:t>
            </a:r>
          </a:p>
          <a:p>
            <a:pPr marL="914400" lvl="1" indent="-457200">
              <a:buFont typeface="+mj-lt"/>
              <a:buAutoNum type="arabicPeriod"/>
            </a:pPr>
            <a:r>
              <a:rPr lang="ar-JO" b="0" dirty="0"/>
              <a:t>استطلاع </a:t>
            </a:r>
            <a:r>
              <a:rPr lang="en-US" b="0" dirty="0"/>
              <a:t>Poll</a:t>
            </a:r>
            <a:r>
              <a:rPr lang="ar-JO" b="0" dirty="0"/>
              <a:t>.</a:t>
            </a:r>
            <a:endParaRPr lang="en-US" b="0" dirty="0"/>
          </a:p>
          <a:p>
            <a:pPr marL="914400" lvl="1" indent="-457200">
              <a:buFont typeface="+mj-lt"/>
              <a:buAutoNum type="arabicPeriod"/>
            </a:pPr>
            <a:r>
              <a:rPr lang="ar-JO" dirty="0"/>
              <a:t>الموقع الجغرافي</a:t>
            </a:r>
            <a:r>
              <a:rPr lang="en-US" dirty="0"/>
              <a:t>Location </a:t>
            </a:r>
            <a:r>
              <a:rPr lang="ar-JO" dirty="0"/>
              <a:t>.</a:t>
            </a:r>
            <a:endParaRPr lang="en-US" dirty="0"/>
          </a:p>
          <a:p>
            <a:pPr marL="914400" lvl="1" indent="-457200">
              <a:buFont typeface="+mj-lt"/>
              <a:buAutoNum type="arabicPeriod"/>
            </a:pPr>
            <a:r>
              <a:rPr lang="ar-JO" dirty="0"/>
              <a:t>اضافة رموز تعبيرية </a:t>
            </a:r>
            <a:r>
              <a:rPr lang="en-US" dirty="0"/>
              <a:t>emoji</a:t>
            </a:r>
          </a:p>
          <a:p>
            <a:pPr marL="914400" lvl="1" indent="-457200">
              <a:buFont typeface="+mj-lt"/>
              <a:buAutoNum type="arabicPeriod"/>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en-US" b="0" dirty="0"/>
          </a:p>
          <a:p>
            <a:pPr marL="342900" indent="-342900">
              <a:buClr>
                <a:schemeClr val="tx2"/>
              </a:buClr>
              <a:buFont typeface="Arial" panose="020B0604020202020204" pitchFamily="34" charset="0"/>
              <a:buChar char="•"/>
            </a:pPr>
            <a:endParaRPr lang="ar-JO" b="0" dirty="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a:p>
        </p:txBody>
      </p:sp>
      <p:pic>
        <p:nvPicPr>
          <p:cNvPr id="6" name="Picture 5">
            <a:extLst>
              <a:ext uri="{FF2B5EF4-FFF2-40B4-BE49-F238E27FC236}">
                <a16:creationId xmlns:a16="http://schemas.microsoft.com/office/drawing/2014/main" id="{0BEAF6A3-2FA4-4261-A92E-2FA492A9C41D}"/>
              </a:ext>
            </a:extLst>
          </p:cNvPr>
          <p:cNvPicPr>
            <a:picLocks noChangeAspect="1"/>
          </p:cNvPicPr>
          <p:nvPr/>
        </p:nvPicPr>
        <p:blipFill>
          <a:blip r:embed="rId2"/>
          <a:stretch>
            <a:fillRect/>
          </a:stretch>
        </p:blipFill>
        <p:spPr>
          <a:xfrm>
            <a:off x="1905000" y="4395786"/>
            <a:ext cx="5667375" cy="2028825"/>
          </a:xfrm>
          <a:prstGeom prst="rect">
            <a:avLst/>
          </a:prstGeom>
        </p:spPr>
      </p:pic>
    </p:spTree>
    <p:extLst>
      <p:ext uri="{BB962C8B-B14F-4D97-AF65-F5344CB8AC3E}">
        <p14:creationId xmlns:p14="http://schemas.microsoft.com/office/powerpoint/2010/main" val="3216758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16861</TotalTime>
  <Words>1914</Words>
  <Application>Microsoft Office PowerPoint</Application>
  <PresentationFormat>On-screen Show (4:3)</PresentationFormat>
  <Paragraphs>297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Tahoma</vt:lpstr>
      <vt:lpstr>SN Theme</vt:lpstr>
      <vt:lpstr>تويترTwitter </vt:lpstr>
      <vt:lpstr>ما هو تويتر؟ </vt:lpstr>
      <vt:lpstr>تاريخ تويتر </vt:lpstr>
      <vt:lpstr>تاريخ تويتر </vt:lpstr>
      <vt:lpstr>تاريخ تويتر </vt:lpstr>
      <vt:lpstr>الدخول الى تويتر </vt:lpstr>
      <vt:lpstr>الدخول الى تويتر </vt:lpstr>
      <vt:lpstr>شريط التنقل العلوي  top navigation bar</vt:lpstr>
      <vt:lpstr>التغريد Tweet </vt:lpstr>
      <vt:lpstr>التغريد Tweet </vt:lpstr>
      <vt:lpstr>الرد على تغريدة </vt:lpstr>
      <vt:lpstr>الرد على تغريدة </vt:lpstr>
      <vt:lpstr>الوسوم Hashtag (#) </vt:lpstr>
      <vt:lpstr>الصفحة الرئيسية Home </vt:lpstr>
      <vt:lpstr>الصفحة الرئيسية Home </vt:lpstr>
      <vt:lpstr>التنبيهات Notifications </vt:lpstr>
      <vt:lpstr>الرسائل Messages </vt:lpstr>
      <vt:lpstr>البحث Search </vt:lpstr>
      <vt:lpstr>الملف الشخصي والاعدادات Profile and Settings</vt:lpstr>
      <vt:lpstr>الملف الشخصي  Profile </vt:lpstr>
      <vt:lpstr>الملف الشخصي Profile </vt:lpstr>
      <vt:lpstr>الملف الشخصي  Profile </vt:lpstr>
      <vt:lpstr>القوائم Lists </vt:lpstr>
      <vt:lpstr>اللحظات Moments </vt:lpstr>
      <vt:lpstr>الاعدادات Settings </vt:lpstr>
      <vt:lpstr>الاعدادات Settings </vt:lpstr>
      <vt:lpstr>اعادة التغريد Retweet </vt:lpstr>
      <vt:lpstr>أين تظهر إعادة التغريد؟ </vt:lpstr>
      <vt:lpstr>كيف يمكن إيقاف تشغيل إعادات التغريد؟ </vt:lpstr>
      <vt:lpstr>لماذا تتعذر إعادة تغريد بعض التغريدات؟ </vt:lpstr>
      <vt:lpstr>ما الفرق بين التغريدات العامة والمحميّة؟ </vt:lpstr>
      <vt:lpstr>من الذي يُمكنه رؤية تغريداتي؟ </vt:lpstr>
      <vt:lpstr>ما الذي يحدث عند حماية تغريداتك؟ </vt:lpstr>
      <vt:lpstr>التغريدات المحمية Protect Tweets </vt:lpstr>
      <vt:lpstr>مصطلحات تويتر </vt:lpstr>
      <vt:lpstr>لربط حسابك على تويتر بملفك الشخصيّ في فيسبوك</vt:lpstr>
      <vt:lpstr>نشر التغريداتك و‬‏‫إعادة التغريد على فيسبوك </vt:lpstr>
      <vt:lpstr>نشر منشورات فيسبوك على تويتر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Raneem Qaddoura</cp:lastModifiedBy>
  <cp:revision>762</cp:revision>
  <dcterms:created xsi:type="dcterms:W3CDTF">2015-02-28T12:48:04Z</dcterms:created>
  <dcterms:modified xsi:type="dcterms:W3CDTF">2017-11-08T18:55:08Z</dcterms:modified>
</cp:coreProperties>
</file>